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1.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1"/>
    <p:sldMasterId id="2147483662" r:id="rId2"/>
  </p:sldMasterIdLst>
  <p:notesMasterIdLst>
    <p:notesMasterId r:id="rId42"/>
  </p:notesMasterIdLst>
  <p:sldIdLst>
    <p:sldId id="306" r:id="rId3"/>
    <p:sldId id="361" r:id="rId4"/>
    <p:sldId id="316" r:id="rId5"/>
    <p:sldId id="350" r:id="rId6"/>
    <p:sldId id="351" r:id="rId7"/>
    <p:sldId id="352" r:id="rId8"/>
    <p:sldId id="353" r:id="rId9"/>
    <p:sldId id="308" r:id="rId10"/>
    <p:sldId id="331" r:id="rId11"/>
    <p:sldId id="330" r:id="rId12"/>
    <p:sldId id="325" r:id="rId13"/>
    <p:sldId id="327" r:id="rId14"/>
    <p:sldId id="326" r:id="rId15"/>
    <p:sldId id="328" r:id="rId16"/>
    <p:sldId id="329" r:id="rId17"/>
    <p:sldId id="317" r:id="rId18"/>
    <p:sldId id="323" r:id="rId19"/>
    <p:sldId id="354" r:id="rId20"/>
    <p:sldId id="360" r:id="rId21"/>
    <p:sldId id="336" r:id="rId22"/>
    <p:sldId id="313" r:id="rId23"/>
    <p:sldId id="309" r:id="rId24"/>
    <p:sldId id="338" r:id="rId25"/>
    <p:sldId id="337" r:id="rId26"/>
    <p:sldId id="333" r:id="rId27"/>
    <p:sldId id="311" r:id="rId28"/>
    <p:sldId id="310" r:id="rId29"/>
    <p:sldId id="312" r:id="rId30"/>
    <p:sldId id="343" r:id="rId31"/>
    <p:sldId id="345" r:id="rId32"/>
    <p:sldId id="342" r:id="rId33"/>
    <p:sldId id="341" r:id="rId34"/>
    <p:sldId id="340" r:id="rId35"/>
    <p:sldId id="339" r:id="rId36"/>
    <p:sldId id="314" r:id="rId37"/>
    <p:sldId id="348" r:id="rId38"/>
    <p:sldId id="347" r:id="rId39"/>
    <p:sldId id="363" r:id="rId40"/>
    <p:sldId id="357"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8000"/>
    <a:srgbClr val="004080"/>
    <a:srgbClr val="008080"/>
    <a:srgbClr val="81BE41"/>
    <a:srgbClr val="8FD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06" autoAdjust="0"/>
    <p:restoredTop sz="65950" autoAdjust="0"/>
  </p:normalViewPr>
  <p:slideViewPr>
    <p:cSldViewPr snapToGrid="0" snapToObjects="1" showGuides="1">
      <p:cViewPr>
        <p:scale>
          <a:sx n="50" d="100"/>
          <a:sy n="50" d="100"/>
        </p:scale>
        <p:origin x="-440" y="-80"/>
      </p:cViewPr>
      <p:guideLst>
        <p:guide orient="horz" pos="440"/>
        <p:guide pos="286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4296"/>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4F2BCA-F94E-584C-83CC-EEB6ADA1E78E}" type="datetimeFigureOut">
              <a:rPr lang="en-US" smtClean="0"/>
              <a:pPr/>
              <a:t>6/27/17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D2341A-8BA4-234E-90D5-92E06D6FE10F}" type="slidenum">
              <a:rPr lang="en-US" smtClean="0"/>
              <a:pPr/>
              <a:t>‹#›</a:t>
            </a:fld>
            <a:endParaRPr lang="en-US"/>
          </a:p>
        </p:txBody>
      </p:sp>
    </p:spTree>
    <p:extLst>
      <p:ext uri="{BB962C8B-B14F-4D97-AF65-F5344CB8AC3E}">
        <p14:creationId xmlns:p14="http://schemas.microsoft.com/office/powerpoint/2010/main" val="37320922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Welcome to this Green Infrastructure Maintenance Training.  This presentation is one of several in the training series.  </a:t>
            </a:r>
          </a:p>
          <a:p>
            <a:r>
              <a:rPr lang="en-US" dirty="0" smtClean="0"/>
              <a:t>You can view the entire series sequentially, or each module independently.  </a:t>
            </a:r>
          </a:p>
          <a:p>
            <a:endParaRPr lang="en-US" dirty="0" smtClean="0"/>
          </a:p>
          <a:p>
            <a:endParaRPr lang="en-US" dirty="0" smtClean="0"/>
          </a:p>
          <a:p>
            <a:pPr>
              <a:buFont typeface="Arial" charset="0"/>
              <a:buChar char="•"/>
            </a:pPr>
            <a:endParaRPr lang="en-US" baseline="0" dirty="0" smtClean="0"/>
          </a:p>
        </p:txBody>
      </p:sp>
      <p:sp>
        <p:nvSpPr>
          <p:cNvPr id="4" name="Slide Number Placeholder 3"/>
          <p:cNvSpPr>
            <a:spLocks noGrp="1"/>
          </p:cNvSpPr>
          <p:nvPr>
            <p:ph type="sldNum" sz="quarter" idx="10"/>
          </p:nvPr>
        </p:nvSpPr>
        <p:spPr/>
        <p:txBody>
          <a:bodyPr/>
          <a:lstStyle/>
          <a:p>
            <a:fld id="{90D2341A-8BA4-234E-90D5-92E06D6FE10F}"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Stormwater travels through underground</a:t>
            </a:r>
            <a:r>
              <a:rPr lang="en-US" baseline="0" dirty="0" smtClean="0"/>
              <a:t> pipes and exits the system through an outfall into an open body of water.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toxic pollutants and eroded soil can kill aquatic animals, large and small, living in the streams.  Aquatic animals are important to protect as they are </a:t>
            </a:r>
            <a:r>
              <a:rPr lang="en-US" baseline="0" smtClean="0"/>
              <a:t>a critical </a:t>
            </a:r>
            <a:r>
              <a:rPr lang="en-US" baseline="0" dirty="0" smtClean="0"/>
              <a:t>part of the food chain.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Stormwater pollution doesn’t just occur</a:t>
            </a:r>
            <a:r>
              <a:rPr lang="en-US" baseline="0" dirty="0" smtClean="0"/>
              <a:t> </a:t>
            </a:r>
            <a:r>
              <a:rPr lang="en-US" dirty="0" smtClean="0"/>
              <a:t>in urban areas.  In suburban areas, residents </a:t>
            </a:r>
            <a:r>
              <a:rPr lang="en-US" baseline="0" dirty="0" smtClean="0"/>
              <a:t>prefer their</a:t>
            </a:r>
            <a:r>
              <a:rPr lang="en-US" dirty="0" smtClean="0"/>
              <a:t> lawns to look green and lush, but to get them that way</a:t>
            </a:r>
            <a:r>
              <a:rPr lang="en-US" baseline="0" dirty="0" smtClean="0"/>
              <a:t> many people overdo fertilizers and pesticides.  Any chemicals that don’t get absorbed into the grass will lay on the surface and be swept into streams by stormwater runoff. The ways to prevent it are: 1) to reduce the amount of chemicals applied to turf or 2) to filter the stormwater through a stormwater management practice (SMP).</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Salt applied to streets and sidewalks</a:t>
            </a:r>
            <a:r>
              <a:rPr lang="en-US" baseline="0" dirty="0" smtClean="0"/>
              <a:t> also leads to nonpoint source pollution when the snow melts. Salt is toxic to nearby plants.  Using other substances such as kitty litter or cracked feed corn can provide the same service without toxic consequences.</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Compaction causes</a:t>
            </a:r>
            <a:r>
              <a:rPr lang="en-US" baseline="0" dirty="0" smtClean="0"/>
              <a:t> soils to become essentially impervious.  Compaction occurs when heavy loads, such as this large crowd or heavy equipment, compress the underlying soils to the point where water cannot soak into the ground and instead becomes stormwater runoff.  This crowd will most likely also leave litter on the ground, which gets washed into the storm sewers.</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scene looks lovely, but the grass and</a:t>
            </a:r>
            <a:r>
              <a:rPr lang="en-US" baseline="0" dirty="0" smtClean="0"/>
              <a:t> flowers that are planted right up to the edge of the stream do not hold the soil well with their roots and have most likely been over-fertilized.  This pollutes the water and leads to erosion of streambanks, and ….</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…eventually, </a:t>
            </a:r>
            <a:r>
              <a:rPr lang="en-US" dirty="0" err="1" smtClean="0"/>
              <a:t>streambank</a:t>
            </a:r>
            <a:r>
              <a:rPr lang="en-US" baseline="0" dirty="0" smtClean="0"/>
              <a:t> collapse.  Excessive soil particles in a stream destroy aquatic habitat.</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1" dirty="0" smtClean="0"/>
              <a:t>What</a:t>
            </a:r>
            <a:r>
              <a:rPr lang="en-US" sz="1200" b="1" baseline="0" dirty="0" smtClean="0"/>
              <a:t> connects development to streams? </a:t>
            </a:r>
            <a:r>
              <a:rPr lang="en-US" sz="1200" baseline="0" dirty="0" smtClean="0"/>
              <a:t>In developed areas, we have historically attempted to drain water off our built environment as quickly as possible.  To do this, we have changed the slope of the land, paved channels and designed all our buildings, roads and sidewalks to move water quickly and efficiently away, into a conveyance or drainage system.  </a:t>
            </a:r>
          </a:p>
          <a:p>
            <a:endParaRPr lang="en-US" sz="1200" baseline="0" dirty="0" smtClean="0"/>
          </a:p>
          <a:p>
            <a:r>
              <a:rPr lang="en-US" sz="1200" baseline="0" dirty="0" smtClean="0"/>
              <a:t>There are usually two kinds of conveyance systems: 1) an open system made up of swales</a:t>
            </a:r>
            <a:r>
              <a:rPr lang="en-US" sz="1200" dirty="0" smtClean="0"/>
              <a:t> and pervious surfaces;</a:t>
            </a:r>
            <a:r>
              <a:rPr lang="en-US" sz="1200" baseline="0" dirty="0" smtClean="0"/>
              <a:t> and 2) a closed system (also called grey storm water infrastructure) consisting of storm drains, pipes, culverts and outfalls that are connected directly to a local water body.</a:t>
            </a:r>
          </a:p>
          <a:p>
            <a:endParaRPr lang="en-US" sz="1200" b="1" baseline="0" dirty="0" smtClean="0"/>
          </a:p>
          <a:p>
            <a:r>
              <a:rPr lang="en-US" sz="1200" b="1" baseline="0" dirty="0" smtClean="0"/>
              <a:t>How does this affect the management of water in a watershed?  </a:t>
            </a:r>
            <a:r>
              <a:rPr lang="en-US" sz="1200" b="0" baseline="0" dirty="0" smtClean="0"/>
              <a:t>These systems remove the water from the streets, but also increase the volume and the speed at which the storm water reaches the stream.  Large quantities of fast-moving water have more force to erode the stream beds and banks, with the capacity to pick up and carry more sediment and other surface pollutants.  </a:t>
            </a:r>
            <a:endParaRPr lang="en-US" b="1" baseline="0" dirty="0" smtClean="0"/>
          </a:p>
          <a:p>
            <a:r>
              <a:rPr lang="en-US" baseline="0" dirty="0" smtClean="0"/>
              <a:t> </a:t>
            </a:r>
            <a:r>
              <a:rPr lang="en-US" sz="1200" b="0" baseline="0" dirty="0" smtClean="0"/>
              <a:t> </a:t>
            </a:r>
          </a:p>
          <a:p>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1" dirty="0" smtClean="0"/>
          </a:p>
          <a:p>
            <a:endParaRPr lang="en-US" sz="1200" b="1" dirty="0" smtClean="0"/>
          </a:p>
          <a:p>
            <a:r>
              <a:rPr lang="en-US" sz="1200" b="1" dirty="0" smtClean="0"/>
              <a:t>In urban areas there are two types of closed, or grey, stormwater</a:t>
            </a:r>
            <a:r>
              <a:rPr lang="en-US" sz="1200" b="1" baseline="0" dirty="0" smtClean="0"/>
              <a:t> conveyance systems – separate storm sewers and combined sewers.</a:t>
            </a:r>
            <a:endParaRPr lang="en-US" sz="1200" b="0" baseline="0" dirty="0" smtClean="0"/>
          </a:p>
          <a:p>
            <a:r>
              <a:rPr lang="en-US" sz="1200" b="0" baseline="0" dirty="0" smtClean="0"/>
              <a:t> </a:t>
            </a:r>
            <a:endParaRPr lang="en-US" sz="1200" b="1" dirty="0" smtClean="0"/>
          </a:p>
          <a:p>
            <a:r>
              <a:rPr lang="en-US" sz="1200" b="1" dirty="0" smtClean="0"/>
              <a:t>What is a combined sewer system and what happens</a:t>
            </a:r>
            <a:r>
              <a:rPr lang="en-US" sz="1200" b="1" baseline="0" dirty="0" smtClean="0"/>
              <a:t> when it overflows? </a:t>
            </a:r>
            <a:r>
              <a:rPr lang="en-US" sz="1200" b="0" baseline="0" dirty="0" smtClean="0"/>
              <a:t> In older systems, storm water pipes underground are combined with sanitary sewage pipes coming from buildings.   During dry weather, the pipes carry only the sanitary sewage which is diverted to a wastewater treatment plant.  During rain events, however, those same pipes will also carry large volumes of storm water.  These systems were designed only to carry a certain volume of water, and when that water level is exceeded by the combined sewage and storm water, the additional water overflows directly into water bodies, carrying the sewage with it.  We call these events combined sewer overflows or CSOs.  </a:t>
            </a:r>
          </a:p>
          <a:p>
            <a:endParaRPr lang="en-US"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Cities all across the USA have been required by law to reduce or eliminate these overflows because they are obviously detrimental to water quality.  Most cities plan to accomplish this in one of two ways:</a:t>
            </a: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t>by either temporarily storing the stormwater and then slowly releasing it into the combined sewer</a:t>
            </a:r>
            <a:r>
              <a:rPr lang="en-US" sz="1200" b="0" dirty="0" smtClean="0"/>
              <a:t> </a:t>
            </a:r>
            <a:r>
              <a:rPr lang="en-US" sz="1200" b="0" baseline="0" dirty="0" smtClean="0"/>
              <a:t>system to prevent an overflow or; </a:t>
            </a: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smtClean="0"/>
              <a:t>by infiltrating the storm water into the ground to reduce the total amount of storm water entering into the combined sewer system to begin with.</a:t>
            </a:r>
          </a:p>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1200" b="0"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The City of Philadelphia, for example, has chosen to install “Green Stormwater Infrastructure” or GSI to manage stormwater and reduce Combined Sewer Overflows.  Green Stormwater Infrastructure includes various combinations of soil, water and plants that intercept the stormwater; infiltrate or soak a portion of it into the ground; evaporate a portion of it into the air; and in some cases release a portion of it slowly back into the sewer system. Philadelphia’s “Green City, Clean Water” vision is to protect and enhance their watersheds by managing stormwater runoff with innovative GSI throughout the City,  while at the same time maximizing economic, social, and environmental benefits.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p>
          <a:p>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The other closed</a:t>
            </a:r>
            <a:r>
              <a:rPr lang="en-US" sz="1200" b="1" kern="1200" baseline="0" dirty="0" smtClean="0">
                <a:solidFill>
                  <a:schemeClr val="tx1"/>
                </a:solidFill>
                <a:latin typeface="+mn-lt"/>
                <a:ea typeface="+mn-ea"/>
                <a:cs typeface="+mn-cs"/>
              </a:rPr>
              <a:t> conveyance system is known as </a:t>
            </a:r>
            <a:r>
              <a:rPr lang="en-US" sz="1200" b="1" kern="1200" dirty="0" smtClean="0">
                <a:solidFill>
                  <a:schemeClr val="tx1"/>
                </a:solidFill>
                <a:latin typeface="+mn-lt"/>
                <a:ea typeface="+mn-ea"/>
                <a:cs typeface="+mn-cs"/>
              </a:rPr>
              <a:t>an MS4, </a:t>
            </a:r>
            <a:r>
              <a:rPr lang="en-US" sz="1200" b="0" kern="1200" dirty="0" smtClean="0">
                <a:solidFill>
                  <a:schemeClr val="tx1"/>
                </a:solidFill>
                <a:latin typeface="+mn-lt"/>
                <a:ea typeface="+mn-ea"/>
                <a:cs typeface="+mn-cs"/>
              </a:rPr>
              <a:t>which</a:t>
            </a:r>
            <a:r>
              <a:rPr lang="en-US" sz="1200" b="0" kern="1200" baseline="0" dirty="0" smtClean="0">
                <a:solidFill>
                  <a:schemeClr val="tx1"/>
                </a:solidFill>
                <a:latin typeface="+mn-lt"/>
                <a:ea typeface="+mn-ea"/>
                <a:cs typeface="+mn-cs"/>
              </a:rPr>
              <a:t> stands for M</a:t>
            </a:r>
            <a:r>
              <a:rPr lang="en-US" sz="1200" b="0" baseline="0" dirty="0" smtClean="0"/>
              <a:t>unicipal Separate Storm Sewer System. An MS4 is a </a:t>
            </a:r>
            <a:r>
              <a:rPr lang="en-US" dirty="0" smtClean="0"/>
              <a:t>publicly-owned system of conveyances (such as ditches, curbs, catch basins, and underground pipes) with the </a:t>
            </a:r>
            <a:r>
              <a:rPr lang="en-US" baseline="0" dirty="0" smtClean="0"/>
              <a:t>storm drainage and sanitary sewage conveyed in separate pipes. </a:t>
            </a:r>
            <a:endParaRPr lang="en-US" dirty="0" smtClean="0"/>
          </a:p>
          <a:p>
            <a:r>
              <a:rPr lang="en-US" dirty="0" smtClean="0"/>
              <a:t>This is a more updated system than a CSO,</a:t>
            </a:r>
            <a:r>
              <a:rPr lang="en-US" baseline="0" dirty="0" smtClean="0"/>
              <a:t> and since the storm drainage and sanitary sewage are conveyed in separate pipes, it prevents the discharge of sanitary sewage directly into an open body of water</a:t>
            </a:r>
            <a:r>
              <a:rPr lang="en-US" dirty="0" smtClean="0"/>
              <a:t>.  However,</a:t>
            </a:r>
            <a:r>
              <a:rPr lang="en-US" baseline="0" dirty="0" smtClean="0"/>
              <a:t> without stormwater management practices or SMPs to reduce surface flow, separate storm sewer systems still carry large amounts of polluted stormwater runoff.</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r>
              <a:rPr lang="en-US" sz="2000" b="1" dirty="0" smtClean="0"/>
              <a:t>It is more beneficial to mimic the forested environment</a:t>
            </a:r>
            <a:r>
              <a:rPr lang="en-US" sz="2000" b="1" baseline="0" dirty="0" smtClean="0"/>
              <a:t> in urban areas.   </a:t>
            </a:r>
            <a:r>
              <a:rPr lang="en-US" sz="2000" dirty="0" smtClean="0"/>
              <a:t>“Green Stormwater</a:t>
            </a:r>
            <a:r>
              <a:rPr lang="en-US" sz="2000" baseline="0" dirty="0" smtClean="0"/>
              <a:t> </a:t>
            </a:r>
            <a:r>
              <a:rPr lang="en-US" sz="2000" dirty="0" smtClean="0"/>
              <a:t>Infrastructure”</a:t>
            </a:r>
            <a:r>
              <a:rPr lang="en-US" sz="2000" baseline="0" dirty="0" smtClean="0"/>
              <a:t> (or GSI) describes storm water management options that filter and reduce the storm water volume using natural systems, including plants, soils and microbial organisms. Green infrastructure systems are designed to reduce the total volume of water, AND recharge groundwater.  They are designed to manage small rain events that make up</a:t>
            </a:r>
            <a:r>
              <a:rPr lang="en-US" sz="2000" dirty="0" smtClean="0"/>
              <a:t> the vast majority of rain events that occur.  </a:t>
            </a:r>
          </a:p>
          <a:p>
            <a:endParaRPr lang="en-US" sz="2000" dirty="0" smtClean="0"/>
          </a:p>
          <a:p>
            <a:r>
              <a:rPr lang="en-US" sz="2000" dirty="0" smtClean="0"/>
              <a:t>GSI</a:t>
            </a:r>
            <a:r>
              <a:rPr lang="en-US" sz="2000" baseline="0" dirty="0" smtClean="0"/>
              <a:t> practices can take a number of forms, including the following:</a:t>
            </a:r>
            <a:endParaRPr lang="en-US" sz="2000"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90D2341A-8BA4-234E-90D5-92E06D6FE10F}"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buFont typeface="Arial" pitchFamily="34" charset="0"/>
              <a:buNone/>
            </a:pPr>
            <a:r>
              <a:rPr lang="en-US" dirty="0" smtClean="0"/>
              <a:t>This presentation focuses on the way that</a:t>
            </a:r>
            <a:r>
              <a:rPr lang="en-US" baseline="0" dirty="0" smtClean="0"/>
              <a:t> </a:t>
            </a:r>
            <a:r>
              <a:rPr lang="en-US" baseline="0" dirty="0" err="1" smtClean="0"/>
              <a:t>stormwater</a:t>
            </a:r>
            <a:r>
              <a:rPr lang="en-US" baseline="0" dirty="0" smtClean="0"/>
              <a:t> affects our environment and why we need to manage it.</a:t>
            </a:r>
          </a:p>
          <a:p>
            <a:pPr algn="l">
              <a:buFont typeface="Arial" pitchFamily="34" charset="0"/>
              <a:buNone/>
            </a:pPr>
            <a:r>
              <a:rPr lang="en-US" baseline="0" dirty="0" smtClean="0"/>
              <a:t>You will learn:</a:t>
            </a:r>
            <a:endParaRPr lang="en-US" dirty="0" smtClean="0"/>
          </a:p>
          <a:p>
            <a:pPr algn="l">
              <a:buFont typeface="Arial" pitchFamily="34" charset="0"/>
              <a:buChar char="•"/>
            </a:pPr>
            <a:r>
              <a:rPr lang="en-US" dirty="0" smtClean="0"/>
              <a:t>What is a watershed</a:t>
            </a:r>
          </a:p>
          <a:p>
            <a:pPr algn="l">
              <a:buFont typeface="Arial" pitchFamily="34" charset="0"/>
              <a:buChar char="•"/>
            </a:pPr>
            <a:r>
              <a:rPr lang="en-US" dirty="0" smtClean="0"/>
              <a:t>What is </a:t>
            </a:r>
            <a:r>
              <a:rPr lang="en-US" dirty="0" err="1" smtClean="0"/>
              <a:t>stormwater</a:t>
            </a:r>
            <a:r>
              <a:rPr lang="en-US" dirty="0" smtClean="0"/>
              <a:t> runoff </a:t>
            </a:r>
          </a:p>
          <a:p>
            <a:pPr algn="l">
              <a:buFont typeface="Arial" pitchFamily="34" charset="0"/>
              <a:buChar char="•"/>
            </a:pPr>
            <a:r>
              <a:rPr lang="en-US" dirty="0" smtClean="0"/>
              <a:t>Why it’s important to manage </a:t>
            </a:r>
            <a:r>
              <a:rPr lang="en-US" dirty="0" err="1" smtClean="0"/>
              <a:t>stormwater</a:t>
            </a:r>
            <a:r>
              <a:rPr lang="en-US" dirty="0" smtClean="0"/>
              <a:t> and </a:t>
            </a:r>
            <a:r>
              <a:rPr lang="en-US" dirty="0" err="1" smtClean="0"/>
              <a:t>stormwater</a:t>
            </a:r>
            <a:r>
              <a:rPr lang="en-US" dirty="0" smtClean="0"/>
              <a:t> runoff </a:t>
            </a:r>
          </a:p>
          <a:p>
            <a:pPr algn="l">
              <a:buFont typeface="Arial" pitchFamily="34" charset="0"/>
              <a:buChar char="•"/>
            </a:pPr>
            <a:r>
              <a:rPr lang="en-US" dirty="0" smtClean="0"/>
              <a:t>What are Combined Sewer Outfalls (CSO) and Municipal Separate Storm Sewage Systems (MS4s)</a:t>
            </a:r>
          </a:p>
          <a:p>
            <a:pPr algn="l">
              <a:buFont typeface="Arial" pitchFamily="34" charset="0"/>
              <a:buChar char="•"/>
            </a:pPr>
            <a:r>
              <a:rPr lang="en-US" dirty="0" smtClean="0"/>
              <a:t>What are </a:t>
            </a:r>
            <a:r>
              <a:rPr lang="en-US" dirty="0" err="1" smtClean="0"/>
              <a:t>Stormwater</a:t>
            </a:r>
            <a:r>
              <a:rPr lang="en-US" dirty="0" smtClean="0"/>
              <a:t> Best Management Practices, or SMPs    </a:t>
            </a:r>
          </a:p>
          <a:p>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 riparian</a:t>
            </a:r>
            <a:r>
              <a:rPr lang="en-US" baseline="0" dirty="0" smtClean="0"/>
              <a:t> buffer is a naturally occurring form of Green Stormwater Infrastructure.  </a:t>
            </a:r>
            <a:r>
              <a:rPr lang="en-US" dirty="0" smtClean="0"/>
              <a:t>A healthy stream</a:t>
            </a:r>
            <a:r>
              <a:rPr lang="en-US" baseline="0" dirty="0" smtClean="0"/>
              <a:t> has a buffer of trees and deep-rooted shrubs adjacent to the water, keeping the stream banks intact and the water pure. Trees and shrubs that buffer a stream help to absorb and slow down rainwater, which helps to reduce flooding and erosion, and filter pollutants.</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leafy canopy of every deciduous tree intercepts 67% of the rainfall that hits it.  The remaining 1/3 of the rainfall will be slowed down when it hits the ground – some will be taken up by roots, some will infiltrate, and the very little that remains will travel more slowly across the surface of the ground.  With less energy, it is less likely to cause erosion and transport harmful fine soil particles along the way.  Trees are an important form of Green Infrastructure, whether in a natural setting or planted in an urban landscape.</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highly urban and suburban areas, forested cover is limited.  So we rely on </a:t>
            </a:r>
            <a:r>
              <a:rPr lang="en-US" baseline="0" dirty="0" smtClean="0"/>
              <a:t>SMPs and green infrastructure to help mimic the forested environment.  </a:t>
            </a:r>
          </a:p>
          <a:p>
            <a:r>
              <a:rPr lang="en-US" dirty="0" smtClean="0"/>
              <a:t>SMPs</a:t>
            </a:r>
            <a:r>
              <a:rPr lang="en-US" baseline="0" dirty="0" smtClean="0"/>
              <a:t> do this by collecting, detaining, and filtering stormwater before it travels downstream to sewer collection systems.  </a:t>
            </a:r>
          </a:p>
          <a:p>
            <a:r>
              <a:rPr lang="en-US" dirty="0" smtClean="0"/>
              <a:t>This bio-retention swale at the bottom of the hill slows down and holds stormwater until it can filter down through the soil.  The filtered stormwater</a:t>
            </a:r>
            <a:r>
              <a:rPr lang="en-US" baseline="0" dirty="0" smtClean="0"/>
              <a:t> soaks into the ground and replenishes groundwater, and what cannot be absorbed will be sent through an overflow outlet to the storm drain system at a slower rate. </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0D2341A-8BA4-234E-90D5-92E06D6FE10F}"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 break in the curb line from the street directs stormwater into a rain garden, where the water can be absorbed</a:t>
            </a:r>
            <a:r>
              <a:rPr lang="en-US" baseline="0" dirty="0" smtClean="0"/>
              <a:t> by the plants or infiltrate into the ground and replenish the aquifer.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there isn’t a curb, so the water can flow directly</a:t>
            </a:r>
            <a:r>
              <a:rPr lang="en-US" baseline="0" dirty="0" smtClean="0"/>
              <a:t> from the parking lot down into the adjacent swale, where the plants can absorb some of the </a:t>
            </a:r>
            <a:r>
              <a:rPr lang="en-US" baseline="0" dirty="0" err="1" smtClean="0"/>
              <a:t>stormwater</a:t>
            </a:r>
            <a:r>
              <a:rPr lang="en-US" baseline="0" dirty="0" smtClean="0"/>
              <a:t> runoff and filter pollutants.</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key component to effective SMPs and green infrastructure is healthy</a:t>
            </a:r>
            <a:r>
              <a:rPr lang="en-US" baseline="0" dirty="0" smtClean="0"/>
              <a:t> soil.  </a:t>
            </a:r>
            <a:r>
              <a:rPr lang="en-US" dirty="0" smtClean="0"/>
              <a:t>Healthy soil has 50% open pore spaces between soil particles.  The pores hold oxygen and water to support the living organisms in the soil that help filter stormwater.  Pore spaces also</a:t>
            </a:r>
            <a:r>
              <a:rPr lang="en-US" baseline="0" dirty="0" smtClean="0"/>
              <a:t> help to promote infiltration. </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healthy soil, the particles gather together to</a:t>
            </a:r>
            <a:r>
              <a:rPr lang="en-US" baseline="0" dirty="0" smtClean="0"/>
              <a:t> form aggregates or small clumps, which again allows water to percolate through. </a:t>
            </a:r>
          </a:p>
          <a:p>
            <a:endParaRPr lang="en-US" baseline="0" dirty="0" smtClean="0"/>
          </a:p>
          <a:p>
            <a:r>
              <a:rPr lang="en-US" baseline="0" dirty="0" smtClean="0"/>
              <a:t>Compacting the soil breaks down the aggregates and pushes the soil particles together until they form a crust on the surface.  No water can get through the crust, so it acts like pavement, which generates stormwater runoff when it rains.</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Healthy soil helps to promote robust and healthy plants that themselves become an important component of SMPs and Green Infrastructure.  </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graphic</a:t>
            </a:r>
            <a:r>
              <a:rPr lang="en-US" baseline="0" dirty="0" smtClean="0"/>
              <a:t> of </a:t>
            </a:r>
            <a:r>
              <a:rPr lang="en-US" dirty="0" smtClean="0"/>
              <a:t>a bioretention</a:t>
            </a:r>
            <a:r>
              <a:rPr lang="en-US" baseline="0" dirty="0" smtClean="0"/>
              <a:t> basin, which is also known as a rain garden.  Plants are installed along the side and throughout the bottom to help filter and absorb </a:t>
            </a:r>
            <a:r>
              <a:rPr lang="en-US" baseline="0" dirty="0" err="1" smtClean="0"/>
              <a:t>stormwater</a:t>
            </a:r>
            <a:r>
              <a:rPr lang="en-US" baseline="0" dirty="0" smtClean="0"/>
              <a:t>.</a:t>
            </a:r>
          </a:p>
          <a:p>
            <a:endParaRPr lang="en-US" baseline="0" dirty="0" smtClean="0"/>
          </a:p>
          <a:p>
            <a:r>
              <a:rPr lang="en-US" baseline="0" dirty="0" smtClean="0"/>
              <a:t>Major components of a rain garden include an inlet, a water ponding area and outlets.</a:t>
            </a:r>
          </a:p>
          <a:p>
            <a:pPr>
              <a:buFont typeface="Arial" charset="0"/>
              <a:buNone/>
            </a:pPr>
            <a:r>
              <a:rPr lang="en-US" baseline="0" dirty="0" smtClean="0"/>
              <a:t>The inlet in this case is a rock-lined swale.  It is sometimes tiered with several levels.  If space is allotted for settling of large particles, it is called a </a:t>
            </a:r>
            <a:r>
              <a:rPr lang="en-US" baseline="0" dirty="0" err="1" smtClean="0"/>
              <a:t>forebay</a:t>
            </a:r>
            <a:r>
              <a:rPr lang="en-US" baseline="0" dirty="0" smtClean="0"/>
              <a:t>.  The forebay can be easily cleaned out for maintenance, usually does not include tall plants and is a smaller, restricted area.</a:t>
            </a:r>
          </a:p>
          <a:p>
            <a:pPr>
              <a:buFont typeface="Arial" charset="0"/>
              <a:buNone/>
            </a:pPr>
            <a:endParaRPr lang="en-US" sz="800" baseline="0" dirty="0" smtClean="0"/>
          </a:p>
          <a:p>
            <a:pPr>
              <a:buFont typeface="Arial" charset="0"/>
              <a:buNone/>
            </a:pPr>
            <a:r>
              <a:rPr lang="en-US" baseline="0" dirty="0" smtClean="0"/>
              <a:t>The water ponding area is where water is retained at a depth determined by the height of the overflow structure, held until it can slowly infiltrate into the aquifer.  The soil structure under the ponding area is designed to maximize infiltration – sand and gravel under well-drained soil with large pore spaces.</a:t>
            </a:r>
          </a:p>
          <a:p>
            <a:pPr>
              <a:buFont typeface="Arial" charset="0"/>
              <a:buNone/>
            </a:pPr>
            <a:r>
              <a:rPr lang="en-US" baseline="0" dirty="0" smtClean="0"/>
              <a:t>There are two options for excessive water to overflow from the rain garden:</a:t>
            </a:r>
          </a:p>
          <a:p>
            <a:pPr lvl="1">
              <a:buFont typeface="Arial" charset="0"/>
              <a:buChar char="•"/>
            </a:pPr>
            <a:r>
              <a:rPr lang="en-US" baseline="0" dirty="0" smtClean="0"/>
              <a:t>A rock weir, which is a dip in the surrounding wall, lined with gravel, that allows excess stormwater to spill over safely without causing erosion; or</a:t>
            </a:r>
          </a:p>
          <a:p>
            <a:pPr lvl="1">
              <a:buFont typeface="Arial" charset="0"/>
              <a:buChar char="•"/>
            </a:pPr>
            <a:r>
              <a:rPr lang="en-US" baseline="0" dirty="0" smtClean="0"/>
              <a:t>An open throat overflow structure, which is a sewer grate through which the water drops into a concrete box with a pipe that leads to an outfall.</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Rain gardens</a:t>
            </a:r>
            <a:r>
              <a:rPr lang="en-US" baseline="0" dirty="0" smtClean="0"/>
              <a:t> are designed so that they function in their specific location, but are also attractive enough to be acceptable to the public.  </a:t>
            </a:r>
            <a:r>
              <a:rPr lang="en-US" dirty="0" smtClean="0"/>
              <a:t>This is </a:t>
            </a:r>
            <a:r>
              <a:rPr lang="en-US" baseline="0" dirty="0" smtClean="0"/>
              <a:t>a healthy, well-established rain garden draining from a parking lot.</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29</a:t>
            </a:fld>
            <a:endParaRPr lang="en-US"/>
          </a:p>
        </p:txBody>
      </p:sp>
    </p:spTree>
    <p:extLst>
      <p:ext uri="{BB962C8B-B14F-4D97-AF65-F5344CB8AC3E}">
        <p14:creationId xmlns:p14="http://schemas.microsoft.com/office/powerpoint/2010/main" val="702128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smtClean="0"/>
              <a:t>What is a watershed?  </a:t>
            </a:r>
          </a:p>
          <a:p>
            <a:r>
              <a:rPr lang="en-US" dirty="0" smtClean="0"/>
              <a:t>Let’s start by defining a watershed:</a:t>
            </a:r>
            <a:r>
              <a:rPr lang="en-US" baseline="0" dirty="0" smtClean="0"/>
              <a:t>  It is </a:t>
            </a:r>
            <a:r>
              <a:rPr lang="en-US" dirty="0" smtClean="0"/>
              <a:t>the area of land that drains into a particular body of water.  A watershed can be small, like the land that drains into a puddle.  Or it can be large, like the land that drains into major rivers and the Atlantic Ocean. Everyone lives in a watershed, even if you don’t see the stream or river into which your watershed is draining.  The watershed contains everything that covers the land, including forests, buildings, roads, lawns, </a:t>
            </a:r>
            <a:r>
              <a:rPr lang="en-US" i="1" dirty="0" smtClean="0"/>
              <a:t>and</a:t>
            </a:r>
            <a:r>
              <a:rPr lang="en-US" dirty="0" smtClean="0"/>
              <a:t>  drainage piping networks that include</a:t>
            </a:r>
            <a:r>
              <a:rPr lang="en-US" baseline="0" dirty="0" smtClean="0"/>
              <a:t> </a:t>
            </a:r>
            <a:r>
              <a:rPr lang="en-US" dirty="0" smtClean="0"/>
              <a:t>storm drains and culverts that are used to carry rain</a:t>
            </a:r>
            <a:r>
              <a:rPr lang="en-US" baseline="0" dirty="0" smtClean="0"/>
              <a:t> water to the nearest waterbody</a:t>
            </a:r>
            <a:r>
              <a:rPr lang="en-US" dirty="0" smtClean="0"/>
              <a:t>.  </a:t>
            </a:r>
          </a:p>
          <a:p>
            <a:endParaRPr lang="en-US" dirty="0" smtClean="0"/>
          </a:p>
          <a:p>
            <a:endParaRPr lang="en-US" b="1" dirty="0" smtClean="0"/>
          </a:p>
          <a:p>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rain garden in an urban area, with the inlet</a:t>
            </a:r>
            <a:r>
              <a:rPr lang="en-US" baseline="0" dirty="0" smtClean="0"/>
              <a:t> at the edge of the street.</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is a rain garden</a:t>
            </a:r>
            <a:r>
              <a:rPr lang="en-US" baseline="0" dirty="0" smtClean="0"/>
              <a:t> that is managing stormwater runoff from the roof of an adjacent building.</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31</a:t>
            </a:fld>
            <a:endParaRPr lang="en-US"/>
          </a:p>
        </p:txBody>
      </p:sp>
    </p:spTree>
    <p:extLst>
      <p:ext uri="{BB962C8B-B14F-4D97-AF65-F5344CB8AC3E}">
        <p14:creationId xmlns:p14="http://schemas.microsoft.com/office/powerpoint/2010/main" val="1437148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Native perennial plants in healthy soil on this green roof absorb a</a:t>
            </a:r>
            <a:r>
              <a:rPr lang="en-US" baseline="0" dirty="0" smtClean="0"/>
              <a:t> lot</a:t>
            </a:r>
            <a:r>
              <a:rPr lang="en-US" dirty="0" smtClean="0"/>
              <a:t> of the water</a:t>
            </a:r>
            <a:r>
              <a:rPr lang="en-US" baseline="0" dirty="0" smtClean="0"/>
              <a:t> hitting the rooftop, preventing it from reaching the street below and entering the storm system.  A green roof is an effective type of green infrastructure in a highly urban environment.  The greenery could also consist of a series of containerized plants located on the roof.</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type of SMP</a:t>
            </a:r>
            <a:r>
              <a:rPr lang="en-US" baseline="0" dirty="0" smtClean="0"/>
              <a:t> that is considered Green Infrastructure and is effective in an urban environment</a:t>
            </a:r>
            <a:r>
              <a:rPr lang="en-US" dirty="0" smtClean="0"/>
              <a:t> is pervious asphalt pavement.</a:t>
            </a:r>
            <a:r>
              <a:rPr lang="en-US" baseline="0" dirty="0" smtClean="0"/>
              <a:t>  It has large pores that filter stormwater and allow it to pass through to the ground below.  Porous pavement must be maintained to keep the pores free from sediment and debris.</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cistern collects rainwater from the roof of this building</a:t>
            </a:r>
            <a:r>
              <a:rPr lang="en-US" baseline="0" dirty="0" smtClean="0"/>
              <a:t> – holding it until it can be used for flushing toilets in the building or for watering plants during dry periods.   This is a larger, commercial version of a home rain barrel, and as is true with rain barrels, it is important to use the water before the next rain storm so there is room in the cistern to capture more rain water.</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It’s important to maintain</a:t>
            </a:r>
            <a:r>
              <a:rPr lang="en-US" baseline="0" dirty="0" smtClean="0"/>
              <a:t> the components of SMPs so they function properly.  This inlet grate is clogged with leaves, preventing stormwater from reaching the SMP and probably causing localized flooding in the adjacent roadway.  The debris should be cleared away and measures taken to prevent future clogging if possible.</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the overflow structure is clogged, preventing proper drainage.  Because the water has pooled and drowned out the plants, the rain garden lacks a dense vegetative cover.  Regular maintenance to clean the overflow structure will ensure proper drainage.  </a:t>
            </a:r>
          </a:p>
          <a:p>
            <a:r>
              <a:rPr lang="en-US" baseline="0" dirty="0" smtClean="0"/>
              <a:t>Another issue could be with the soil.  It may be over compacted and need to be scarified or loosened up.  It may also need some mulch to add nutrients and organic matter to help promote plant growth.</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mulch</a:t>
            </a:r>
            <a:r>
              <a:rPr lang="en-US" baseline="0" dirty="0" smtClean="0"/>
              <a:t> has washed up on a stone outlet apron and needs to be removed so it doesn’t clog downstream components.   Although maintenance tasks of stormwater management practices involve mostly common sense, they are critical to keep the systems functioning properly.</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buFont typeface="Arial" pitchFamily="34" charset="0"/>
              <a:buNone/>
            </a:pPr>
            <a:r>
              <a:rPr lang="en-US" dirty="0" smtClean="0"/>
              <a:t>We hope that you have a better understanding of the way that</a:t>
            </a:r>
            <a:r>
              <a:rPr lang="en-US" baseline="0" dirty="0" smtClean="0"/>
              <a:t> </a:t>
            </a:r>
            <a:r>
              <a:rPr lang="en-US" baseline="0" dirty="0" err="1" smtClean="0"/>
              <a:t>stormwater</a:t>
            </a:r>
            <a:r>
              <a:rPr lang="en-US" baseline="0" dirty="0" smtClean="0"/>
              <a:t> affects our environment and why we need to manage it, including the following:</a:t>
            </a:r>
          </a:p>
          <a:p>
            <a:pPr algn="l">
              <a:buFont typeface="Arial" pitchFamily="34" charset="0"/>
              <a:buChar char="•"/>
            </a:pPr>
            <a:r>
              <a:rPr lang="en-US" dirty="0" smtClean="0"/>
              <a:t>What is a watershed</a:t>
            </a:r>
          </a:p>
          <a:p>
            <a:pPr algn="l">
              <a:buFont typeface="Arial" pitchFamily="34" charset="0"/>
              <a:buChar char="•"/>
            </a:pPr>
            <a:r>
              <a:rPr lang="en-US" dirty="0" smtClean="0"/>
              <a:t>What is </a:t>
            </a:r>
            <a:r>
              <a:rPr lang="en-US" dirty="0" err="1" smtClean="0"/>
              <a:t>stormwater</a:t>
            </a:r>
            <a:r>
              <a:rPr lang="en-US" dirty="0" smtClean="0"/>
              <a:t> runoff </a:t>
            </a:r>
          </a:p>
          <a:p>
            <a:pPr algn="l">
              <a:buFont typeface="Arial" pitchFamily="34" charset="0"/>
              <a:buChar char="•"/>
            </a:pPr>
            <a:r>
              <a:rPr lang="en-US" dirty="0" smtClean="0"/>
              <a:t>Why it’s important to manage </a:t>
            </a:r>
            <a:r>
              <a:rPr lang="en-US" dirty="0" err="1" smtClean="0"/>
              <a:t>stormwater</a:t>
            </a:r>
            <a:r>
              <a:rPr lang="en-US" dirty="0" smtClean="0"/>
              <a:t> and </a:t>
            </a:r>
            <a:r>
              <a:rPr lang="en-US" dirty="0" err="1" smtClean="0"/>
              <a:t>stormwater</a:t>
            </a:r>
            <a:r>
              <a:rPr lang="en-US" dirty="0" smtClean="0"/>
              <a:t> runoff </a:t>
            </a:r>
          </a:p>
          <a:p>
            <a:pPr algn="l">
              <a:buFont typeface="Arial" pitchFamily="34" charset="0"/>
              <a:buChar char="•"/>
            </a:pPr>
            <a:r>
              <a:rPr lang="en-US" dirty="0" smtClean="0"/>
              <a:t>What are Combined Sewer Outfalls (CSO) and Municipal Separate Storm Sewage Systems (MS4s)</a:t>
            </a:r>
          </a:p>
          <a:p>
            <a:pPr algn="l">
              <a:buFont typeface="Arial" pitchFamily="34" charset="0"/>
              <a:buChar char="•"/>
            </a:pPr>
            <a:r>
              <a:rPr lang="en-US" dirty="0" smtClean="0"/>
              <a:t>What are Stormwater Best Management Practices, or SMPs    </a:t>
            </a:r>
            <a:endParaRPr lang="en-US" dirty="0" smtClean="0"/>
          </a:p>
          <a:p>
            <a:pPr algn="l">
              <a:buFont typeface="Arial" pitchFamily="34" charset="0"/>
              <a:buChar char="•"/>
            </a:pPr>
            <a:endParaRPr lang="en-US" dirty="0" smtClean="0"/>
          </a:p>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baseline="0" dirty="0" smtClean="0"/>
              <a:t>Additional sessions in the series will go into more detail on SMPs and how to maintain them.</a:t>
            </a:r>
            <a:endParaRPr lang="en-US" dirty="0" smtClean="0"/>
          </a:p>
          <a:p>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5275" y="687388"/>
            <a:ext cx="3198813" cy="2400300"/>
          </a:xfrm>
        </p:spPr>
      </p:sp>
      <p:sp>
        <p:nvSpPr>
          <p:cNvPr id="3" name="Notes Placeholder 2"/>
          <p:cNvSpPr>
            <a:spLocks noGrp="1"/>
          </p:cNvSpPr>
          <p:nvPr>
            <p:ph type="body" idx="1"/>
          </p:nvPr>
        </p:nvSpPr>
        <p:spPr/>
        <p:txBody>
          <a:bodyPr>
            <a:normAutofit/>
          </a:bodyPr>
          <a:lstStyle/>
          <a:p>
            <a:r>
              <a:rPr lang="en-US" dirty="0" smtClean="0"/>
              <a:t>This </a:t>
            </a:r>
            <a:r>
              <a:rPr lang="en-US" dirty="0" smtClean="0"/>
              <a:t>concludes this</a:t>
            </a:r>
            <a:r>
              <a:rPr lang="en-US" baseline="0" dirty="0" smtClean="0"/>
              <a:t> presentation on the Watershed Connection.  Thank you to our funder – the US Environmental Protection Agency Region III, and partners PHS, AKRF, Inc. and GreenTreks Network, which </a:t>
            </a:r>
            <a:r>
              <a:rPr lang="en-US" baseline="0" smtClean="0"/>
              <a:t>helped </a:t>
            </a:r>
            <a:r>
              <a:rPr lang="en-US" baseline="0" smtClean="0"/>
              <a:t>produce </a:t>
            </a:r>
            <a:r>
              <a:rPr lang="en-US" baseline="0" dirty="0" smtClean="0"/>
              <a:t>this series.</a:t>
            </a:r>
            <a:endParaRPr lang="en-US" dirty="0"/>
          </a:p>
        </p:txBody>
      </p:sp>
      <p:sp>
        <p:nvSpPr>
          <p:cNvPr id="4" name="Slide Number Placeholder 3"/>
          <p:cNvSpPr>
            <a:spLocks noGrp="1"/>
          </p:cNvSpPr>
          <p:nvPr>
            <p:ph type="sldNum" sz="quarter" idx="10"/>
          </p:nvPr>
        </p:nvSpPr>
        <p:spPr>
          <a:xfrm>
            <a:off x="3884613" y="8685214"/>
            <a:ext cx="2971800" cy="457200"/>
          </a:xfrm>
          <a:prstGeom prst="rect">
            <a:avLst/>
          </a:prstGeom>
        </p:spPr>
        <p:txBody>
          <a:bodyPr lIns="96661" tIns="48331" rIns="96661" bIns="48331"/>
          <a:lstStyle/>
          <a:p>
            <a:fld id="{90D2341A-8BA4-234E-90D5-92E06D6FE10F}"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620D46-B94A-44E4-BEA3-E8CF910C82E7}" type="slidenum">
              <a:rPr lang="en-US"/>
              <a:pPr/>
              <a:t>4</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What</a:t>
            </a:r>
            <a:r>
              <a:rPr lang="en-US" b="1" baseline="0" dirty="0" smtClean="0"/>
              <a:t> is stormwater?</a:t>
            </a:r>
            <a:endParaRPr lang="en-US" b="1" dirty="0" smtClean="0"/>
          </a:p>
          <a:p>
            <a:r>
              <a:rPr lang="en-US" dirty="0" smtClean="0"/>
              <a:t>Stormwater</a:t>
            </a:r>
            <a:r>
              <a:rPr lang="en-US" baseline="0" dirty="0" smtClean="0"/>
              <a:t> is rainwater that eventually makes its way to a river by overland flow, through drainage systems, or by groundwater collecting in an aquifer and slowly moving underground to the river. </a:t>
            </a:r>
          </a:p>
          <a:p>
            <a:endParaRPr lang="en-US" baseline="0" dirty="0" smtClean="0"/>
          </a:p>
          <a:p>
            <a:r>
              <a:rPr lang="en-US" baseline="0" dirty="0" smtClean="0"/>
              <a:t>In natural landscapes such as forests, the soil absorbs much of the stormwater, and plants help hold stormwater close to where it falls.  </a:t>
            </a:r>
          </a:p>
          <a:p>
            <a:endParaRPr lang="en-US" baseline="0" dirty="0" smtClean="0"/>
          </a:p>
          <a:p>
            <a:r>
              <a:rPr lang="en-US" baseline="0" dirty="0" smtClean="0"/>
              <a:t>In developed environments, there are impervious surfaces that prevent rain from infiltrating, or soaking into the ground.  When rainwater hits impervious surfaces, it then becomes unmanaged Stormwater Runoff that travels across the surface of the land.  Unmanaged stormwater can create two major issues: </a:t>
            </a:r>
          </a:p>
          <a:p>
            <a:r>
              <a:rPr lang="en-US" baseline="0" dirty="0" smtClean="0"/>
              <a:t>The first issue is flooding, caused by the volume of rainwater and how quickly the stormwater runoff accumulates.  </a:t>
            </a:r>
          </a:p>
          <a:p>
            <a:r>
              <a:rPr lang="en-US" baseline="0" dirty="0" smtClean="0"/>
              <a:t>The second issue is nonpoint source pollution, which are contaminants that the stormwater runoff carries to the river. </a:t>
            </a:r>
          </a:p>
          <a:p>
            <a:r>
              <a:rPr lang="en-US" baseline="0" dirty="0" smtClean="0"/>
              <a:t>These issues are why it’s important to manage stormwater runoff from developed areas.  </a:t>
            </a:r>
          </a:p>
          <a:p>
            <a:endParaRPr lang="en-US" baseline="0"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smtClean="0"/>
              <a:t>To understand why it is important to manage stormwater, we need to understand how land cover affects the way water moves over the land, and the way this water affects streams, lakes and other water bodies. </a:t>
            </a:r>
          </a:p>
          <a:p>
            <a:endParaRPr lang="en-US" dirty="0" smtClean="0"/>
          </a:p>
          <a:p>
            <a:r>
              <a:rPr lang="en-US" b="1" dirty="0" smtClean="0"/>
              <a:t>How do forests manage rain water?  </a:t>
            </a:r>
            <a:r>
              <a:rPr lang="en-US" dirty="0" smtClean="0"/>
              <a:t>In forested land</a:t>
            </a:r>
            <a:r>
              <a:rPr lang="en-US" baseline="0" dirty="0" smtClean="0"/>
              <a:t> areas</a:t>
            </a:r>
            <a:r>
              <a:rPr lang="en-US" dirty="0" smtClean="0"/>
              <a:t>, rain is intercepted at multiple levels.  First, in the canopy of leaves much of this water is evaporated back into the air.  As the rain water travels down the tree trunks, some becomes absorbed by the bark, then travels down the trunk to be absorbed</a:t>
            </a:r>
            <a:r>
              <a:rPr lang="en-US" baseline="0" dirty="0" smtClean="0"/>
              <a:t> in </a:t>
            </a:r>
            <a:r>
              <a:rPr lang="en-US" dirty="0" smtClean="0"/>
              <a:t>the roots and leaf litter on the forest floor. The remainder soaks into the ground. Very little water runs over the surface of the forest floor into water bodies.  Most enters water bodies through subsurface flow or ground water. </a:t>
            </a:r>
          </a:p>
          <a:p>
            <a:endParaRPr lang="en-US" dirty="0" smtClean="0"/>
          </a:p>
          <a:p>
            <a:endParaRPr lang="en-US" dirty="0" smtClean="0"/>
          </a:p>
          <a:p>
            <a:endParaRPr lang="en-US" b="1" dirty="0" smtClean="0"/>
          </a:p>
        </p:txBody>
      </p:sp>
      <p:sp>
        <p:nvSpPr>
          <p:cNvPr id="4" name="Slide Number Placeholder 3"/>
          <p:cNvSpPr>
            <a:spLocks noGrp="1"/>
          </p:cNvSpPr>
          <p:nvPr>
            <p:ph type="sldNum" sz="quarter" idx="10"/>
          </p:nvPr>
        </p:nvSpPr>
        <p:spPr/>
        <p:txBody>
          <a:bodyPr/>
          <a:lstStyle/>
          <a:p>
            <a:fld id="{90D2341A-8BA4-234E-90D5-92E06D6FE10F}"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1" dirty="0" smtClean="0"/>
              <a:t>How has watershed land cover changed?</a:t>
            </a:r>
            <a:r>
              <a:rPr lang="en-US" b="1" baseline="0" dirty="0" smtClean="0"/>
              <a:t> </a:t>
            </a:r>
            <a:r>
              <a:rPr lang="en-US" b="1" dirty="0" smtClean="0"/>
              <a:t> </a:t>
            </a:r>
            <a:r>
              <a:rPr lang="en-US" dirty="0" smtClean="0"/>
              <a:t>Human</a:t>
            </a:r>
            <a:r>
              <a:rPr lang="en-US" baseline="0" dirty="0" smtClean="0"/>
              <a:t> beings</a:t>
            </a:r>
            <a:r>
              <a:rPr lang="en-US" dirty="0" smtClean="0"/>
              <a:t> change the natural land cover by clearing the trees, putting up buildings, creating roads, diverting water and stream flow (sometimes leading underground into pipes) and replacing native plants with cultivated plants like lawns</a:t>
            </a:r>
            <a:r>
              <a:rPr lang="en-US" baseline="0" dirty="0" smtClean="0"/>
              <a:t> and </a:t>
            </a:r>
            <a:r>
              <a:rPr lang="en-US" dirty="0" smtClean="0"/>
              <a:t>turf grass.  Each of these changes alters the flow of water through the watershed into the receiving water body.  </a:t>
            </a:r>
          </a:p>
          <a:p>
            <a:endParaRPr lang="en-US" b="1" dirty="0" smtClean="0"/>
          </a:p>
          <a:p>
            <a:r>
              <a:rPr lang="en-US" b="1" dirty="0" smtClean="0"/>
              <a:t>How have those changes impacted the path of rain to rivers?  </a:t>
            </a:r>
            <a:r>
              <a:rPr lang="en-US" b="0" dirty="0" smtClean="0"/>
              <a:t>Through e</a:t>
            </a:r>
            <a:r>
              <a:rPr lang="en-US" dirty="0" smtClean="0"/>
              <a:t>very step of development, we change the way stormwater</a:t>
            </a:r>
            <a:r>
              <a:rPr lang="en-US" baseline="0" dirty="0" smtClean="0"/>
              <a:t> </a:t>
            </a:r>
            <a:r>
              <a:rPr lang="en-US" dirty="0" smtClean="0"/>
              <a:t>flows to the river.</a:t>
            </a:r>
            <a:r>
              <a:rPr lang="en-US" baseline="0" dirty="0" smtClean="0"/>
              <a:t>  A</a:t>
            </a:r>
            <a:r>
              <a:rPr lang="en-US" dirty="0" smtClean="0"/>
              <a:t>s we remove trees, we reduce the amount of water that is captured in the leaves and evaporated back into the air.</a:t>
            </a:r>
            <a:r>
              <a:rPr lang="en-US" baseline="0" dirty="0" smtClean="0"/>
              <a:t>  So m</a:t>
            </a:r>
            <a:r>
              <a:rPr lang="en-US" dirty="0" smtClean="0"/>
              <a:t>ore water reaches the ground and flows over the surface of the land. Without the leaves to reduce the energy of rain drops and without roots, the soil is no longer protected.  This causes</a:t>
            </a:r>
            <a:r>
              <a:rPr lang="en-US" baseline="0" dirty="0" smtClean="0"/>
              <a:t> </a:t>
            </a:r>
            <a:r>
              <a:rPr lang="en-US" dirty="0" smtClean="0"/>
              <a:t>soil erosion as the water hits the unprotected ground</a:t>
            </a:r>
            <a:r>
              <a:rPr lang="en-US" baseline="0" dirty="0" smtClean="0"/>
              <a:t> and moves quickly across the surface.</a:t>
            </a:r>
            <a:r>
              <a:rPr lang="en-US" dirty="0" smtClean="0"/>
              <a:t>  </a:t>
            </a:r>
          </a:p>
          <a:p>
            <a:endParaRPr lang="en-US" dirty="0" smtClean="0"/>
          </a:p>
          <a:p>
            <a:r>
              <a:rPr lang="en-US" dirty="0" smtClean="0"/>
              <a:t>When we construct</a:t>
            </a:r>
            <a:r>
              <a:rPr lang="en-US" baseline="0" dirty="0" smtClean="0"/>
              <a:t> </a:t>
            </a:r>
            <a:r>
              <a:rPr lang="en-US" dirty="0" smtClean="0"/>
              <a:t>buildings and roads, we reduce the amount</a:t>
            </a:r>
            <a:r>
              <a:rPr lang="en-US" baseline="0" dirty="0" smtClean="0"/>
              <a:t> of </a:t>
            </a:r>
            <a:r>
              <a:rPr lang="en-US" dirty="0" smtClean="0"/>
              <a:t>pervious surface that would allow rain water to infiltrate and replenish ground water supplies. Surface</a:t>
            </a:r>
            <a:r>
              <a:rPr lang="en-US" baseline="0" dirty="0" smtClean="0"/>
              <a:t> water runoff picks up pollutants from our built environment – lawn chemicals, fluids from </a:t>
            </a:r>
            <a:r>
              <a:rPr lang="en-US" dirty="0" smtClean="0"/>
              <a:t>cars,</a:t>
            </a:r>
            <a:r>
              <a:rPr lang="en-US" baseline="0" dirty="0" smtClean="0"/>
              <a:t> pet waste, litter </a:t>
            </a:r>
            <a:r>
              <a:rPr lang="en-US" dirty="0" smtClean="0"/>
              <a:t>and other materials that can adversely affect</a:t>
            </a:r>
            <a:r>
              <a:rPr lang="en-US" baseline="0" dirty="0" smtClean="0"/>
              <a:t> </a:t>
            </a:r>
            <a:r>
              <a:rPr lang="en-US" dirty="0" smtClean="0"/>
              <a:t>our aquatic environment.  This is called nonpoint source pollution.</a:t>
            </a:r>
          </a:p>
          <a:p>
            <a:endParaRPr lang="en-US" sz="1200"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t>In an </a:t>
            </a:r>
            <a:r>
              <a:rPr lang="en-US" sz="1200" b="0" u="sng" baseline="0" dirty="0" smtClean="0"/>
              <a:t>un</a:t>
            </a:r>
            <a:r>
              <a:rPr lang="en-US" sz="1200" b="0" baseline="0" dirty="0" smtClean="0"/>
              <a:t>disturbed area, the stream slowly rises and falls during a rain event.  But in a built environment, the water level rises quickly to extremely high levels and falls quickly.  Aquatic insects and animals can not adjust to the rapid rise and fall of the water level, and their homes are destroyed during these events.  Over time these streams lose most of the insects and animals that support the aquatic food chain.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0D2341A-8BA4-234E-90D5-92E06D6FE10F}"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dirty="0" smtClean="0"/>
          </a:p>
          <a:p>
            <a:r>
              <a:rPr lang="en-US" dirty="0" smtClean="0"/>
              <a:t>In the past, we tried to drain the water from developed areas as quickly as possible.  Now, we</a:t>
            </a:r>
            <a:r>
              <a:rPr lang="en-US" baseline="0" dirty="0" smtClean="0"/>
              <a:t> realize that it’s important to try to replenish the groundwater supply whenever possible.  We use stormwater best management practices or SMPs in developed areas to mimic the natural environment.  SMPs do this by collecting, detaining, and filtering stormwater before it travels downstream to sewer collection systems.  Examples of some SMPs include rain gardens, detention basins, porous pavement, and cisterns or large tanks used to capture and hold stormwater for a later use.</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Stormwater rushing across impervious surfaces</a:t>
            </a:r>
            <a:r>
              <a:rPr lang="en-US" baseline="0" dirty="0" smtClean="0"/>
              <a:t> picks up anything it encounters along the way and washes it into streams and rivers through the urban collection systems. This is called </a:t>
            </a:r>
            <a:r>
              <a:rPr lang="en-US" b="1" baseline="0" dirty="0" smtClean="0"/>
              <a:t>nonpoint source pollution.</a:t>
            </a:r>
          </a:p>
          <a:p>
            <a:endParaRPr lang="en-US" baseline="0" dirty="0" smtClean="0"/>
          </a:p>
          <a:p>
            <a:r>
              <a:rPr lang="en-US" baseline="0" dirty="0" smtClean="0"/>
              <a:t>Cars drop oil, antifreeze and other toxic materials onto streets and parking lot pavements… </a:t>
            </a:r>
          </a:p>
          <a:p>
            <a:endParaRPr lang="en-US" baseline="0" dirty="0" smtClean="0"/>
          </a:p>
        </p:txBody>
      </p:sp>
      <p:sp>
        <p:nvSpPr>
          <p:cNvPr id="4" name="Slide Number Placeholder 3"/>
          <p:cNvSpPr>
            <a:spLocks noGrp="1"/>
          </p:cNvSpPr>
          <p:nvPr>
            <p:ph type="sldNum" sz="quarter" idx="10"/>
          </p:nvPr>
        </p:nvSpPr>
        <p:spPr/>
        <p:txBody>
          <a:bodyPr/>
          <a:lstStyle/>
          <a:p>
            <a:fld id="{90D2341A-8BA4-234E-90D5-92E06D6FE10F}"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rushing stormwater lifts the oils and other harmful chemicals from the surface of the parking lot and carries them down drains such as the stormwater inlet pictured here.</a:t>
            </a:r>
            <a:endParaRPr lang="en-US" dirty="0"/>
          </a:p>
        </p:txBody>
      </p:sp>
      <p:sp>
        <p:nvSpPr>
          <p:cNvPr id="4" name="Slide Number Placeholder 3"/>
          <p:cNvSpPr>
            <a:spLocks noGrp="1"/>
          </p:cNvSpPr>
          <p:nvPr>
            <p:ph type="sldNum" sz="quarter" idx="10"/>
          </p:nvPr>
        </p:nvSpPr>
        <p:spPr/>
        <p:txBody>
          <a:bodyPr/>
          <a:lstStyle/>
          <a:p>
            <a:fld id="{90D2341A-8BA4-234E-90D5-92E06D6FE10F}"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44500" y="4724400"/>
            <a:ext cx="8229599" cy="1752600"/>
          </a:xfrm>
          <a:prstGeom prst="rect">
            <a:avLst/>
          </a:prstGeom>
        </p:spPr>
        <p:txBody>
          <a:bodyPr/>
          <a:lstStyle>
            <a:lvl1pPr marL="0" indent="0" algn="ctr">
              <a:buNone/>
              <a:defRPr b="1">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0401" y="241300"/>
            <a:ext cx="7771170" cy="685800"/>
          </a:xfrm>
          <a:prstGeom prst="rect">
            <a:avLst/>
          </a:prstGeom>
        </p:spPr>
        <p:txBody>
          <a:bodyPr/>
          <a:lstStyle>
            <a:lvl1pPr marL="0" indent="0" algn="l">
              <a:buNone/>
              <a:defRPr b="1">
                <a:solidFill>
                  <a:srgbClr val="004080"/>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HS_main_1827_horiz_desc_2C.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8964" y="911940"/>
            <a:ext cx="6116348" cy="1519500"/>
          </a:xfrm>
          <a:prstGeom prst="rect">
            <a:avLst/>
          </a:prstGeom>
        </p:spPr>
      </p:pic>
      <p:pic>
        <p:nvPicPr>
          <p:cNvPr id="5" name="Picture 4" descr="leave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61" y="0"/>
            <a:ext cx="8972714" cy="908243"/>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p:cNvSpPr/>
          <p:nvPr/>
        </p:nvSpPr>
        <p:spPr>
          <a:xfrm rot="5400000" flipV="1">
            <a:off x="-3142158" y="3368037"/>
            <a:ext cx="6858003" cy="121923"/>
          </a:xfrm>
          <a:prstGeom prst="rect">
            <a:avLst/>
          </a:prstGeom>
          <a:solidFill>
            <a:srgbClr val="8FD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PHS_logo.png"/>
          <p:cNvPicPr>
            <a:picLocks noChangeAspect="1"/>
          </p:cNvPicPr>
          <p:nvPr/>
        </p:nvPicPr>
        <p:blipFill>
          <a:blip r:embed="rId4"/>
          <a:srcRect l="33212" t="27639" r="33434" b="36634"/>
          <a:stretch>
            <a:fillRect/>
          </a:stretch>
        </p:blipFill>
        <p:spPr>
          <a:xfrm>
            <a:off x="8286354" y="5756856"/>
            <a:ext cx="678232" cy="940158"/>
          </a:xfrm>
          <a:prstGeom prst="rect">
            <a:avLst/>
          </a:prstGeom>
        </p:spPr>
      </p:pic>
      <p:sp>
        <p:nvSpPr>
          <p:cNvPr id="11" name="Rectangle 10"/>
          <p:cNvSpPr/>
          <p:nvPr/>
        </p:nvSpPr>
        <p:spPr>
          <a:xfrm rot="5400000" flipV="1">
            <a:off x="-3252467" y="3368037"/>
            <a:ext cx="6858003" cy="121923"/>
          </a:xfrm>
          <a:prstGeom prst="rect">
            <a:avLst/>
          </a:prstGeom>
          <a:solidFill>
            <a:srgbClr val="004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rot="5400000" flipV="1">
            <a:off x="-3370579" y="3368037"/>
            <a:ext cx="6858003" cy="121923"/>
          </a:xfrm>
          <a:prstGeom prst="rect">
            <a:avLst/>
          </a:prstGeom>
          <a:solidFill>
            <a:srgbClr val="0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1.bin"/><Relationship Id="rId5" Type="http://schemas.openxmlformats.org/officeDocument/2006/relationships/image" Target="../media/image2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5.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hyperlink" Target="http://www.phsonline.org/" TargetMode="External"/><Relationship Id="rId7" Type="http://schemas.openxmlformats.org/officeDocument/2006/relationships/image" Target="../media/image52.jp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wmf"/><Relationship Id="rId5" Type="http://schemas.openxmlformats.org/officeDocument/2006/relationships/image" Target="../media/image10.wmf"/><Relationship Id="rId6" Type="http://schemas.openxmlformats.org/officeDocument/2006/relationships/image" Target="../media/image11.wmf"/><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23950" y="2812018"/>
            <a:ext cx="6886822" cy="707886"/>
          </a:xfrm>
          <a:prstGeom prst="rect">
            <a:avLst/>
          </a:prstGeom>
          <a:noFill/>
        </p:spPr>
        <p:txBody>
          <a:bodyPr wrap="none" rtlCol="0">
            <a:spAutoFit/>
          </a:bodyPr>
          <a:lstStyle/>
          <a:p>
            <a:r>
              <a:rPr lang="en-US" sz="4000" b="1" dirty="0" smtClean="0">
                <a:solidFill>
                  <a:schemeClr val="tx1">
                    <a:lumMod val="65000"/>
                    <a:lumOff val="35000"/>
                  </a:schemeClr>
                </a:solidFill>
                <a:latin typeface="Century Gothic" pitchFamily="34" charset="0"/>
                <a:cs typeface="Arial"/>
              </a:rPr>
              <a:t>The Watershed Connection</a:t>
            </a:r>
          </a:p>
        </p:txBody>
      </p:sp>
      <p:sp>
        <p:nvSpPr>
          <p:cNvPr id="8" name="TextBox 7"/>
          <p:cNvSpPr txBox="1"/>
          <p:nvPr/>
        </p:nvSpPr>
        <p:spPr>
          <a:xfrm>
            <a:off x="4572000" y="5105400"/>
            <a:ext cx="3221203" cy="646331"/>
          </a:xfrm>
          <a:prstGeom prst="rect">
            <a:avLst/>
          </a:prstGeom>
          <a:noFill/>
        </p:spPr>
        <p:txBody>
          <a:bodyPr wrap="none" rtlCol="0">
            <a:spAutoFit/>
          </a:bodyPr>
          <a:lstStyle/>
          <a:p>
            <a:r>
              <a:rPr lang="en-US" dirty="0" smtClean="0"/>
              <a:t>Prepared by Emma Melvin, PHS</a:t>
            </a:r>
          </a:p>
          <a:p>
            <a:r>
              <a:rPr lang="en-US" dirty="0" smtClean="0"/>
              <a:t>  		     Rod Ritchie, AKRF</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descr="outflowpipe"/>
          <p:cNvPicPr>
            <a:picLocks noChangeAspect="1" noChangeArrowheads="1"/>
          </p:cNvPicPr>
          <p:nvPr/>
        </p:nvPicPr>
        <p:blipFill>
          <a:blip r:embed="rId3"/>
          <a:srcRect/>
          <a:stretch>
            <a:fillRect/>
          </a:stretch>
        </p:blipFill>
        <p:spPr>
          <a:xfrm>
            <a:off x="2119946" y="1238250"/>
            <a:ext cx="4912817" cy="5291963"/>
          </a:xfrm>
          <a:prstGeom prst="rect">
            <a:avLst/>
          </a:prstGeom>
        </p:spPr>
      </p:pic>
      <p:sp>
        <p:nvSpPr>
          <p:cNvPr id="6" name="Subtitle 2"/>
          <p:cNvSpPr txBox="1">
            <a:spLocks/>
          </p:cNvSpPr>
          <p:nvPr/>
        </p:nvSpPr>
        <p:spPr>
          <a:xfrm>
            <a:off x="313339" y="160178"/>
            <a:ext cx="8544911"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tx1">
                    <a:lumMod val="65000"/>
                    <a:lumOff val="35000"/>
                  </a:schemeClr>
                </a:solidFill>
                <a:latin typeface="Century Gothic" pitchFamily="34" charset="0"/>
                <a:cs typeface="Arial"/>
              </a:rPr>
              <a:t>Understanding Stormwater Issues</a:t>
            </a:r>
            <a:endParaRPr lang="en-US" sz="3600" b="1" dirty="0">
              <a:solidFill>
                <a:schemeClr val="tx1">
                  <a:lumMod val="65000"/>
                  <a:lumOff val="35000"/>
                </a:schemeClr>
              </a:solidFill>
              <a:latin typeface="Century Gothic" pitchFamily="34" charset="0"/>
              <a:cs typeface="Arial"/>
            </a:endParaRPr>
          </a:p>
        </p:txBody>
      </p:sp>
      <p:cxnSp>
        <p:nvCxnSpPr>
          <p:cNvPr id="4" name="Straight Connector 3"/>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http://www1.crk.umn.edu/prod/groups/crk/@pub/@crk/documents/multimedia/crk_multimedia_407849.jpg"/>
          <p:cNvPicPr>
            <a:picLocks noChangeAspect="1" noChangeArrowheads="1"/>
          </p:cNvPicPr>
          <p:nvPr/>
        </p:nvPicPr>
        <p:blipFill>
          <a:blip r:embed="rId3"/>
          <a:srcRect/>
          <a:stretch>
            <a:fillRect/>
          </a:stretch>
        </p:blipFill>
        <p:spPr bwMode="auto">
          <a:xfrm>
            <a:off x="2176773" y="1085850"/>
            <a:ext cx="4780672" cy="5545582"/>
          </a:xfrm>
          <a:prstGeom prst="roundRect">
            <a:avLst/>
          </a:prstGeom>
          <a:noFill/>
        </p:spPr>
      </p:pic>
      <p:sp>
        <p:nvSpPr>
          <p:cNvPr id="6" name="Subtitle 2"/>
          <p:cNvSpPr txBox="1">
            <a:spLocks/>
          </p:cNvSpPr>
          <p:nvPr/>
        </p:nvSpPr>
        <p:spPr>
          <a:xfrm>
            <a:off x="313339" y="160178"/>
            <a:ext cx="8544911"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tx1">
                    <a:lumMod val="65000"/>
                    <a:lumOff val="35000"/>
                  </a:schemeClr>
                </a:solidFill>
                <a:latin typeface="Century Gothic" pitchFamily="34" charset="0"/>
                <a:cs typeface="Arial"/>
              </a:rPr>
              <a:t>Understanding Stormwater Issues</a:t>
            </a:r>
            <a:endParaRPr lang="en-US" sz="3600" b="1" dirty="0">
              <a:solidFill>
                <a:schemeClr val="tx1">
                  <a:lumMod val="65000"/>
                  <a:lumOff val="35000"/>
                </a:schemeClr>
              </a:solidFill>
              <a:latin typeface="Century Gothic" pitchFamily="34" charset="0"/>
              <a:cs typeface="Arial"/>
            </a:endParaRPr>
          </a:p>
        </p:txBody>
      </p:sp>
      <p:cxnSp>
        <p:nvCxnSpPr>
          <p:cNvPr id="4" name="Straight Connector 3"/>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https://pbs.twimg.com/media/B90gUFHCAAAKkah.jpg:large"/>
          <p:cNvPicPr>
            <a:picLocks noChangeAspect="1" noChangeArrowheads="1"/>
          </p:cNvPicPr>
          <p:nvPr/>
        </p:nvPicPr>
        <p:blipFill>
          <a:blip r:embed="rId3"/>
          <a:srcRect/>
          <a:stretch>
            <a:fillRect/>
          </a:stretch>
        </p:blipFill>
        <p:spPr bwMode="auto">
          <a:xfrm>
            <a:off x="2495550" y="990421"/>
            <a:ext cx="4168221" cy="5552919"/>
          </a:xfrm>
          <a:prstGeom prst="roundRect">
            <a:avLst/>
          </a:prstGeom>
          <a:noFill/>
        </p:spPr>
      </p:pic>
      <p:sp>
        <p:nvSpPr>
          <p:cNvPr id="6" name="Subtitle 2"/>
          <p:cNvSpPr txBox="1">
            <a:spLocks/>
          </p:cNvSpPr>
          <p:nvPr/>
        </p:nvSpPr>
        <p:spPr>
          <a:xfrm>
            <a:off x="313339" y="160178"/>
            <a:ext cx="8544911"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tx1">
                    <a:lumMod val="65000"/>
                    <a:lumOff val="35000"/>
                  </a:schemeClr>
                </a:solidFill>
                <a:latin typeface="Century Gothic" pitchFamily="34" charset="0"/>
                <a:cs typeface="Arial"/>
              </a:rPr>
              <a:t>Understanding Stormwater Issues</a:t>
            </a:r>
            <a:endParaRPr lang="en-US" sz="3600" b="1" dirty="0">
              <a:solidFill>
                <a:schemeClr val="tx1">
                  <a:lumMod val="65000"/>
                  <a:lumOff val="35000"/>
                </a:schemeClr>
              </a:solidFill>
              <a:latin typeface="Century Gothic" pitchFamily="34" charset="0"/>
              <a:cs typeface="Arial"/>
            </a:endParaRPr>
          </a:p>
        </p:txBody>
      </p:sp>
      <p:cxnSp>
        <p:nvCxnSpPr>
          <p:cNvPr id="4" name="Straight Connector 3"/>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descr="http://ih.constantcontact.com/fs018/1102236947323/img/1388.jpg?a=1110013967814"/>
          <p:cNvPicPr>
            <a:picLocks noChangeAspect="1" noChangeArrowheads="1"/>
          </p:cNvPicPr>
          <p:nvPr/>
        </p:nvPicPr>
        <p:blipFill>
          <a:blip r:embed="rId3"/>
          <a:srcRect/>
          <a:stretch>
            <a:fillRect/>
          </a:stretch>
        </p:blipFill>
        <p:spPr bwMode="auto">
          <a:xfrm>
            <a:off x="755806" y="2708010"/>
            <a:ext cx="7618770" cy="3235588"/>
          </a:xfrm>
          <a:prstGeom prst="roundRect">
            <a:avLst/>
          </a:prstGeom>
          <a:noFill/>
        </p:spPr>
      </p:pic>
      <p:sp>
        <p:nvSpPr>
          <p:cNvPr id="6" name="Subtitle 2"/>
          <p:cNvSpPr txBox="1">
            <a:spLocks/>
          </p:cNvSpPr>
          <p:nvPr/>
        </p:nvSpPr>
        <p:spPr>
          <a:xfrm>
            <a:off x="313339" y="160178"/>
            <a:ext cx="8544911"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tx1">
                    <a:lumMod val="65000"/>
                    <a:lumOff val="35000"/>
                  </a:schemeClr>
                </a:solidFill>
                <a:latin typeface="Century Gothic" pitchFamily="34" charset="0"/>
                <a:cs typeface="Arial"/>
              </a:rPr>
              <a:t>Understanding Stormwater Issues</a:t>
            </a:r>
            <a:endParaRPr lang="en-US" sz="3600" b="1" dirty="0">
              <a:solidFill>
                <a:schemeClr val="tx1">
                  <a:lumMod val="65000"/>
                  <a:lumOff val="35000"/>
                </a:schemeClr>
              </a:solidFill>
              <a:latin typeface="Century Gothic" pitchFamily="34" charset="0"/>
              <a:cs typeface="Arial"/>
            </a:endParaRPr>
          </a:p>
        </p:txBody>
      </p:sp>
      <p:cxnSp>
        <p:nvCxnSpPr>
          <p:cNvPr id="4" name="Straight Connector 3"/>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2" name="Picture 12" descr="http://www.flowergardenpictures.com/wp-content/uploads/2012/10/flower-garden-colorful.jpg"/>
          <p:cNvPicPr>
            <a:picLocks noChangeAspect="1" noChangeArrowheads="1"/>
          </p:cNvPicPr>
          <p:nvPr/>
        </p:nvPicPr>
        <p:blipFill>
          <a:blip r:embed="rId3"/>
          <a:srcRect/>
          <a:stretch>
            <a:fillRect/>
          </a:stretch>
        </p:blipFill>
        <p:spPr bwMode="auto">
          <a:xfrm>
            <a:off x="1067322" y="1504951"/>
            <a:ext cx="6975257" cy="4617426"/>
          </a:xfrm>
          <a:prstGeom prst="roundRect">
            <a:avLst/>
          </a:prstGeom>
          <a:noFill/>
        </p:spPr>
      </p:pic>
      <p:sp>
        <p:nvSpPr>
          <p:cNvPr id="6" name="Subtitle 2"/>
          <p:cNvSpPr txBox="1">
            <a:spLocks/>
          </p:cNvSpPr>
          <p:nvPr/>
        </p:nvSpPr>
        <p:spPr>
          <a:xfrm>
            <a:off x="313339" y="160178"/>
            <a:ext cx="8544911"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tx1">
                    <a:lumMod val="65000"/>
                    <a:lumOff val="35000"/>
                  </a:schemeClr>
                </a:solidFill>
                <a:latin typeface="Century Gothic" pitchFamily="34" charset="0"/>
                <a:cs typeface="Arial"/>
              </a:rPr>
              <a:t>Understanding Stormwater Issues</a:t>
            </a:r>
            <a:endParaRPr lang="en-US" sz="3600" b="1" dirty="0">
              <a:solidFill>
                <a:schemeClr val="tx1">
                  <a:lumMod val="65000"/>
                  <a:lumOff val="35000"/>
                </a:schemeClr>
              </a:solidFill>
              <a:latin typeface="Century Gothic" pitchFamily="34" charset="0"/>
              <a:cs typeface="Arial"/>
            </a:endParaRPr>
          </a:p>
        </p:txBody>
      </p:sp>
      <p:cxnSp>
        <p:nvCxnSpPr>
          <p:cNvPr id="4" name="Straight Connector 3"/>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2" name="Object 10"/>
          <p:cNvGraphicFramePr>
            <a:graphicFrameLocks noChangeAspect="1"/>
          </p:cNvGraphicFramePr>
          <p:nvPr/>
        </p:nvGraphicFramePr>
        <p:xfrm>
          <a:off x="1138734" y="1162050"/>
          <a:ext cx="6870141" cy="4774561"/>
        </p:xfrm>
        <a:graphic>
          <a:graphicData uri="http://schemas.openxmlformats.org/presentationml/2006/ole">
            <mc:AlternateContent xmlns:mc="http://schemas.openxmlformats.org/markup-compatibility/2006">
              <mc:Choice xmlns:v="urn:schemas-microsoft-com:vml" Requires="v">
                <p:oleObj spid="_x0000_s26652" name="Photo House" r:id="rId4" imgW="8012698" imgH="5396825" progId="">
                  <p:embed/>
                </p:oleObj>
              </mc:Choice>
              <mc:Fallback>
                <p:oleObj name="Photo House" r:id="rId4" imgW="8012698" imgH="5396825" progId="">
                  <p:embed/>
                  <p:pic>
                    <p:nvPicPr>
                      <p:cNvPr id="0" name="Picture 26"/>
                      <p:cNvPicPr>
                        <a:picLocks noChangeAspect="1" noChangeArrowheads="1"/>
                      </p:cNvPicPr>
                      <p:nvPr/>
                    </p:nvPicPr>
                    <p:blipFill>
                      <a:blip r:embed="rId5">
                        <a:extLst>
                          <a:ext uri="{28A0092B-C50C-407E-A947-70E740481C1C}">
                            <a14:useLocalDpi xmlns:a14="http://schemas.microsoft.com/office/drawing/2010/main" val="0"/>
                          </a:ext>
                        </a:extLst>
                      </a:blip>
                      <a:srcRect l="3030" r="1515"/>
                      <a:stretch>
                        <a:fillRect/>
                      </a:stretch>
                    </p:blipFill>
                    <p:spPr bwMode="auto">
                      <a:xfrm>
                        <a:off x="1138734" y="1162050"/>
                        <a:ext cx="6870141" cy="47745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Subtitle 2"/>
          <p:cNvSpPr txBox="1">
            <a:spLocks/>
          </p:cNvSpPr>
          <p:nvPr/>
        </p:nvSpPr>
        <p:spPr>
          <a:xfrm>
            <a:off x="313339" y="160178"/>
            <a:ext cx="8544911"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tx1">
                    <a:lumMod val="65000"/>
                    <a:lumOff val="35000"/>
                  </a:schemeClr>
                </a:solidFill>
                <a:latin typeface="Century Gothic" pitchFamily="34" charset="0"/>
                <a:cs typeface="Arial"/>
              </a:rPr>
              <a:t>Understanding Stormwater Issues</a:t>
            </a:r>
            <a:endParaRPr lang="en-US" sz="3600" b="1" dirty="0">
              <a:solidFill>
                <a:schemeClr val="tx1">
                  <a:lumMod val="65000"/>
                  <a:lumOff val="35000"/>
                </a:schemeClr>
              </a:solidFill>
              <a:latin typeface="Century Gothic" pitchFamily="34" charset="0"/>
              <a:cs typeface="Arial"/>
            </a:endParaRPr>
          </a:p>
        </p:txBody>
      </p:sp>
      <p:cxnSp>
        <p:nvCxnSpPr>
          <p:cNvPr id="4" name="Straight Connector 3"/>
          <p:cNvCxnSpPr/>
          <p:nvPr/>
        </p:nvCxnSpPr>
        <p:spPr>
          <a:xfrm>
            <a:off x="463344" y="79671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1"/>
          <p:cNvSpPr txBox="1">
            <a:spLocks/>
          </p:cNvSpPr>
          <p:nvPr/>
        </p:nvSpPr>
        <p:spPr>
          <a:xfrm>
            <a:off x="688976" y="809543"/>
            <a:ext cx="7771170"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200" b="1" dirty="0" smtClean="0">
                <a:solidFill>
                  <a:schemeClr val="tx1">
                    <a:lumMod val="65000"/>
                    <a:lumOff val="35000"/>
                  </a:schemeClr>
                </a:solidFill>
                <a:latin typeface="Century Gothic" pitchFamily="34" charset="0"/>
                <a:cs typeface="Arial"/>
              </a:rPr>
              <a:t>Grey Stormwater Infrastructure</a:t>
            </a:r>
            <a:endParaRPr lang="en-US" sz="3200" b="1" dirty="0">
              <a:solidFill>
                <a:schemeClr val="tx1">
                  <a:lumMod val="65000"/>
                  <a:lumOff val="35000"/>
                </a:schemeClr>
              </a:solidFill>
              <a:latin typeface="Century Gothic" pitchFamily="34" charset="0"/>
              <a:cs typeface="Arial"/>
            </a:endParaRPr>
          </a:p>
        </p:txBody>
      </p:sp>
      <p:sp>
        <p:nvSpPr>
          <p:cNvPr id="5" name="TextBox 4"/>
          <p:cNvSpPr txBox="1"/>
          <p:nvPr/>
        </p:nvSpPr>
        <p:spPr>
          <a:xfrm>
            <a:off x="1241426" y="4229100"/>
            <a:ext cx="3787774" cy="954107"/>
          </a:xfrm>
          <a:prstGeom prst="rect">
            <a:avLst/>
          </a:prstGeom>
          <a:noFill/>
        </p:spPr>
        <p:txBody>
          <a:bodyPr wrap="square" rtlCol="0">
            <a:spAutoFit/>
          </a:bodyPr>
          <a:lstStyle/>
          <a:p>
            <a:pPr lvl="2"/>
            <a:r>
              <a:rPr lang="en-US" sz="2800" dirty="0" smtClean="0"/>
              <a:t>Stormwater Drains</a:t>
            </a:r>
            <a:endParaRPr lang="en-US" sz="2800" dirty="0"/>
          </a:p>
        </p:txBody>
      </p:sp>
      <p:grpSp>
        <p:nvGrpSpPr>
          <p:cNvPr id="8" name="Group 7"/>
          <p:cNvGrpSpPr/>
          <p:nvPr/>
        </p:nvGrpSpPr>
        <p:grpSpPr>
          <a:xfrm>
            <a:off x="1133680" y="1363313"/>
            <a:ext cx="7974419" cy="2865787"/>
            <a:chOff x="280219" y="1690914"/>
            <a:chExt cx="8879450" cy="3072806"/>
          </a:xfrm>
        </p:grpSpPr>
        <p:sp>
          <p:nvSpPr>
            <p:cNvPr id="3" name="Rectangle 2"/>
            <p:cNvSpPr/>
            <p:nvPr/>
          </p:nvSpPr>
          <p:spPr>
            <a:xfrm>
              <a:off x="280219" y="1690914"/>
              <a:ext cx="8879450" cy="3072806"/>
            </a:xfrm>
            <a:prstGeom prst="rect">
              <a:avLst/>
            </a:prstGeom>
            <a:solidFill>
              <a:srgbClr val="8FD9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2" descr="http://www.pavementresources.com/wp-content/uploads/2012/07/Catch-Basin-Storm-Drain-Photo.jpg"/>
            <p:cNvPicPr>
              <a:picLocks noChangeAspect="1" noChangeArrowheads="1"/>
            </p:cNvPicPr>
            <p:nvPr/>
          </p:nvPicPr>
          <p:blipFill>
            <a:blip r:embed="rId3"/>
            <a:srcRect/>
            <a:stretch>
              <a:fillRect/>
            </a:stretch>
          </p:blipFill>
          <p:spPr bwMode="auto">
            <a:xfrm>
              <a:off x="5161929" y="1979427"/>
              <a:ext cx="3854962" cy="2577274"/>
            </a:xfrm>
            <a:prstGeom prst="roundRect">
              <a:avLst/>
            </a:prstGeom>
            <a:ln>
              <a:noFill/>
            </a:ln>
            <a:effectLst/>
          </p:spPr>
        </p:pic>
        <p:pic>
          <p:nvPicPr>
            <p:cNvPr id="7" name="Picture 4" descr="https://encrypted-tbn2.gstatic.com/images?q=tbn:ANd9GcQxyXVA5vFohwIZwHi2t2tV4aYU3CJ6sLK3Axal7LU4ESblW8rKLQ"/>
            <p:cNvPicPr>
              <a:picLocks noChangeAspect="1" noChangeArrowheads="1"/>
            </p:cNvPicPr>
            <p:nvPr/>
          </p:nvPicPr>
          <p:blipFill>
            <a:blip r:embed="rId4"/>
            <a:srcRect/>
            <a:stretch>
              <a:fillRect/>
            </a:stretch>
          </p:blipFill>
          <p:spPr bwMode="auto">
            <a:xfrm>
              <a:off x="368204" y="2001858"/>
              <a:ext cx="4699707" cy="2592943"/>
            </a:xfrm>
            <a:prstGeom prst="roundRect">
              <a:avLst/>
            </a:prstGeom>
            <a:ln>
              <a:noFill/>
            </a:ln>
            <a:effectLst/>
          </p:spPr>
        </p:pic>
      </p:grpSp>
      <p:pic>
        <p:nvPicPr>
          <p:cNvPr id="9" name="Picture 2" descr="https://encrypted-tbn1.gstatic.com/images?q=tbn:ANd9GcQIzfh0fMrmnZtUyVlKg4zZCtxY1r2ysiE_AHc27IRn8miGvEFmYQ"/>
          <p:cNvPicPr>
            <a:picLocks noChangeAspect="1" noChangeArrowheads="1"/>
          </p:cNvPicPr>
          <p:nvPr/>
        </p:nvPicPr>
        <p:blipFill>
          <a:blip r:embed="rId5"/>
          <a:srcRect/>
          <a:stretch>
            <a:fillRect/>
          </a:stretch>
        </p:blipFill>
        <p:spPr bwMode="auto">
          <a:xfrm>
            <a:off x="5376940" y="4229100"/>
            <a:ext cx="3731159" cy="2577258"/>
          </a:xfrm>
          <a:prstGeom prst="roundRect">
            <a:avLst/>
          </a:prstGeom>
          <a:ln>
            <a:noFill/>
          </a:ln>
          <a:effectLst/>
        </p:spPr>
      </p:pic>
      <p:sp>
        <p:nvSpPr>
          <p:cNvPr id="10" name="TextBox 9"/>
          <p:cNvSpPr txBox="1"/>
          <p:nvPr/>
        </p:nvSpPr>
        <p:spPr>
          <a:xfrm>
            <a:off x="2438401" y="5763280"/>
            <a:ext cx="3762786" cy="954107"/>
          </a:xfrm>
          <a:prstGeom prst="rect">
            <a:avLst/>
          </a:prstGeom>
          <a:noFill/>
        </p:spPr>
        <p:txBody>
          <a:bodyPr wrap="square" rtlCol="0">
            <a:spAutoFit/>
          </a:bodyPr>
          <a:lstStyle/>
          <a:p>
            <a:pPr lvl="2"/>
            <a:r>
              <a:rPr lang="en-US" sz="2800" dirty="0" smtClean="0"/>
              <a:t>Stormwater Outfall</a:t>
            </a:r>
            <a:endParaRPr lang="en-US" sz="2800" dirty="0"/>
          </a:p>
        </p:txBody>
      </p:sp>
      <p:sp>
        <p:nvSpPr>
          <p:cNvPr id="11" name="Subtitle 1"/>
          <p:cNvSpPr txBox="1">
            <a:spLocks/>
          </p:cNvSpPr>
          <p:nvPr/>
        </p:nvSpPr>
        <p:spPr>
          <a:xfrm>
            <a:off x="168686" y="142875"/>
            <a:ext cx="8803864" cy="685800"/>
          </a:xfrm>
          <a:prstGeom prst="rect">
            <a:avLst/>
          </a:prstGeom>
        </p:spPr>
        <p:txBody>
          <a:bodyPr/>
          <a:lstStyle/>
          <a:p>
            <a:pPr lvl="0" algn="ctr">
              <a:spcBef>
                <a:spcPct val="20000"/>
              </a:spcBef>
            </a:pPr>
            <a:r>
              <a:rPr lang="en-US" sz="3600" b="1" dirty="0" smtClean="0">
                <a:solidFill>
                  <a:schemeClr val="tx1">
                    <a:lumMod val="65000"/>
                    <a:lumOff val="35000"/>
                  </a:schemeClr>
                </a:solidFill>
                <a:latin typeface="Century Gothic" pitchFamily="34" charset="0"/>
                <a:cs typeface="Arial"/>
              </a:rPr>
              <a:t>Managing Stormwater</a:t>
            </a:r>
          </a:p>
          <a:p>
            <a:pPr lvl="0">
              <a:spcBef>
                <a:spcPct val="20000"/>
              </a:spcBef>
            </a:pPr>
            <a:endParaRPr lang="en-US" sz="3600" b="1" dirty="0">
              <a:solidFill>
                <a:schemeClr val="tx1">
                  <a:lumMod val="65000"/>
                  <a:lumOff val="35000"/>
                </a:schemeClr>
              </a:solidFill>
              <a:latin typeface="Century Gothic" pitchFamily="34" charset="0"/>
              <a:cs typeface="Arial"/>
            </a:endParaRPr>
          </a:p>
        </p:txBody>
      </p:sp>
      <p:cxnSp>
        <p:nvCxnSpPr>
          <p:cNvPr id="12" name="Straight Connector 11"/>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http://www.moundsvillewwtp.com/CSO_Diagram1.jpg"/>
          <p:cNvPicPr>
            <a:picLocks noChangeAspect="1" noChangeArrowheads="1"/>
          </p:cNvPicPr>
          <p:nvPr/>
        </p:nvPicPr>
        <p:blipFill>
          <a:blip r:embed="rId3"/>
          <a:srcRect b="8103"/>
          <a:stretch>
            <a:fillRect/>
          </a:stretch>
        </p:blipFill>
        <p:spPr bwMode="auto">
          <a:xfrm>
            <a:off x="1696654" y="2023950"/>
            <a:ext cx="6172200" cy="4453236"/>
          </a:xfrm>
          <a:prstGeom prst="rect">
            <a:avLst/>
          </a:prstGeom>
          <a:ln>
            <a:noFill/>
          </a:ln>
          <a:effectLst>
            <a:softEdge rad="112500"/>
          </a:effectLst>
        </p:spPr>
      </p:pic>
      <p:sp>
        <p:nvSpPr>
          <p:cNvPr id="9" name="Subtitle 1"/>
          <p:cNvSpPr txBox="1">
            <a:spLocks/>
          </p:cNvSpPr>
          <p:nvPr/>
        </p:nvSpPr>
        <p:spPr>
          <a:xfrm>
            <a:off x="669926" y="904793"/>
            <a:ext cx="7771170"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200" b="1" dirty="0" smtClean="0">
                <a:solidFill>
                  <a:schemeClr val="tx1">
                    <a:lumMod val="65000"/>
                    <a:lumOff val="35000"/>
                  </a:schemeClr>
                </a:solidFill>
                <a:latin typeface="Century Gothic" pitchFamily="34" charset="0"/>
                <a:cs typeface="Arial"/>
              </a:rPr>
              <a:t>Grey Stormwater Infrastructure</a:t>
            </a:r>
            <a:r>
              <a:rPr lang="en-US" sz="3200" b="1" dirty="0" smtClean="0">
                <a:solidFill>
                  <a:schemeClr val="tx1">
                    <a:lumMod val="75000"/>
                    <a:lumOff val="25000"/>
                  </a:schemeClr>
                </a:solidFill>
                <a:latin typeface="Century Gothic" pitchFamily="34" charset="0"/>
                <a:cs typeface="Arial"/>
              </a:rPr>
              <a:t>:</a:t>
            </a:r>
            <a:endParaRPr lang="en-US" sz="3200" b="1" dirty="0">
              <a:solidFill>
                <a:schemeClr val="tx1">
                  <a:lumMod val="75000"/>
                  <a:lumOff val="25000"/>
                </a:schemeClr>
              </a:solidFill>
              <a:latin typeface="Century Gothic" pitchFamily="34" charset="0"/>
              <a:cs typeface="Arial"/>
            </a:endParaRPr>
          </a:p>
        </p:txBody>
      </p:sp>
      <p:sp>
        <p:nvSpPr>
          <p:cNvPr id="10" name="TextBox 9"/>
          <p:cNvSpPr txBox="1"/>
          <p:nvPr/>
        </p:nvSpPr>
        <p:spPr>
          <a:xfrm>
            <a:off x="2001454" y="1429434"/>
            <a:ext cx="5139548" cy="584775"/>
          </a:xfrm>
          <a:prstGeom prst="rect">
            <a:avLst/>
          </a:prstGeom>
          <a:noFill/>
        </p:spPr>
        <p:txBody>
          <a:bodyPr wrap="none" rtlCol="0">
            <a:spAutoFit/>
          </a:bodyPr>
          <a:lstStyle/>
          <a:p>
            <a:r>
              <a:rPr lang="en-US" sz="3200" b="1" dirty="0" smtClean="0">
                <a:solidFill>
                  <a:schemeClr val="tx1">
                    <a:lumMod val="65000"/>
                    <a:lumOff val="35000"/>
                  </a:schemeClr>
                </a:solidFill>
                <a:latin typeface="Century Gothic" pitchFamily="34" charset="0"/>
                <a:cs typeface="Arial"/>
              </a:rPr>
              <a:t>Combined</a:t>
            </a:r>
            <a:r>
              <a:rPr lang="en-US" sz="3200" b="1" dirty="0" smtClean="0">
                <a:solidFill>
                  <a:schemeClr val="tx1">
                    <a:lumMod val="75000"/>
                    <a:lumOff val="25000"/>
                  </a:schemeClr>
                </a:solidFill>
                <a:latin typeface="Century Gothic" pitchFamily="34" charset="0"/>
                <a:cs typeface="Arial"/>
              </a:rPr>
              <a:t> Sewer System</a:t>
            </a:r>
          </a:p>
        </p:txBody>
      </p:sp>
      <p:sp>
        <p:nvSpPr>
          <p:cNvPr id="5" name="Subtitle 1"/>
          <p:cNvSpPr txBox="1">
            <a:spLocks/>
          </p:cNvSpPr>
          <p:nvPr/>
        </p:nvSpPr>
        <p:spPr>
          <a:xfrm>
            <a:off x="168686" y="142875"/>
            <a:ext cx="8803864" cy="685800"/>
          </a:xfrm>
          <a:prstGeom prst="rect">
            <a:avLst/>
          </a:prstGeom>
        </p:spPr>
        <p:txBody>
          <a:bodyPr/>
          <a:lstStyle/>
          <a:p>
            <a:pPr lvl="0" algn="ctr">
              <a:spcBef>
                <a:spcPct val="20000"/>
              </a:spcBef>
            </a:pPr>
            <a:r>
              <a:rPr lang="en-US" sz="3600" b="1" dirty="0" smtClean="0">
                <a:solidFill>
                  <a:schemeClr val="tx1">
                    <a:lumMod val="65000"/>
                    <a:lumOff val="35000"/>
                  </a:schemeClr>
                </a:solidFill>
                <a:latin typeface="Century Gothic" pitchFamily="34" charset="0"/>
                <a:cs typeface="Arial"/>
              </a:rPr>
              <a:t>Managing Stormwater</a:t>
            </a:r>
          </a:p>
          <a:p>
            <a:pPr lvl="0">
              <a:spcBef>
                <a:spcPct val="20000"/>
              </a:spcBef>
            </a:pPr>
            <a:endParaRPr kumimoji="0" lang="en-US" sz="3600" b="1" i="0" u="none" strike="noStrike" kern="1200" cap="none" spc="0" normalizeH="0" baseline="0" noProof="0" dirty="0">
              <a:ln>
                <a:noFill/>
              </a:ln>
              <a:solidFill>
                <a:srgbClr val="004080"/>
              </a:solidFill>
              <a:effectLst/>
              <a:uLnTx/>
              <a:uFillTx/>
              <a:latin typeface="Arial"/>
              <a:ea typeface="+mn-ea"/>
              <a:cs typeface="Arial"/>
            </a:endParaRPr>
          </a:p>
        </p:txBody>
      </p:sp>
      <p:cxnSp>
        <p:nvCxnSpPr>
          <p:cNvPr id="8" name="Straight Connector 7"/>
          <p:cNvCxnSpPr/>
          <p:nvPr/>
        </p:nvCxnSpPr>
        <p:spPr>
          <a:xfrm>
            <a:off x="463344" y="79671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65538" name="Picture 2" descr="C:\Users\bvanclief\Desktop\undergrnd-systems.jpg"/>
          <p:cNvPicPr>
            <a:picLocks noChangeAspect="1" noChangeArrowheads="1"/>
          </p:cNvPicPr>
          <p:nvPr/>
        </p:nvPicPr>
        <p:blipFill>
          <a:blip r:embed="rId3"/>
          <a:srcRect/>
          <a:stretch>
            <a:fillRect/>
          </a:stretch>
        </p:blipFill>
        <p:spPr bwMode="auto">
          <a:xfrm>
            <a:off x="1108180" y="2705106"/>
            <a:ext cx="6926115" cy="2960914"/>
          </a:xfrm>
          <a:prstGeom prst="rect">
            <a:avLst/>
          </a:prstGeom>
          <a:noFill/>
        </p:spPr>
      </p:pic>
      <p:sp>
        <p:nvSpPr>
          <p:cNvPr id="5" name="TextBox 4"/>
          <p:cNvSpPr txBox="1"/>
          <p:nvPr/>
        </p:nvSpPr>
        <p:spPr>
          <a:xfrm>
            <a:off x="476250" y="1608973"/>
            <a:ext cx="9696450" cy="523220"/>
          </a:xfrm>
          <a:prstGeom prst="rect">
            <a:avLst/>
          </a:prstGeom>
          <a:noFill/>
        </p:spPr>
        <p:txBody>
          <a:bodyPr wrap="square" rtlCol="0">
            <a:spAutoFit/>
          </a:bodyPr>
          <a:lstStyle/>
          <a:p>
            <a:r>
              <a:rPr lang="en-US" sz="2800" b="1" dirty="0" smtClean="0">
                <a:solidFill>
                  <a:schemeClr val="tx1">
                    <a:lumMod val="65000"/>
                    <a:lumOff val="35000"/>
                  </a:schemeClr>
                </a:solidFill>
                <a:latin typeface="Century Gothic" pitchFamily="34" charset="0"/>
                <a:cs typeface="Arial"/>
              </a:rPr>
              <a:t>Municipal Separate Storm Sewer System - MS4</a:t>
            </a:r>
            <a:endParaRPr lang="en-US" sz="2800" b="1" dirty="0">
              <a:solidFill>
                <a:schemeClr val="tx1">
                  <a:lumMod val="65000"/>
                  <a:lumOff val="35000"/>
                </a:schemeClr>
              </a:solidFill>
              <a:latin typeface="Century Gothic" pitchFamily="34" charset="0"/>
              <a:cs typeface="Arial"/>
            </a:endParaRPr>
          </a:p>
        </p:txBody>
      </p:sp>
      <p:sp>
        <p:nvSpPr>
          <p:cNvPr id="6" name="TextBox 5"/>
          <p:cNvSpPr txBox="1"/>
          <p:nvPr/>
        </p:nvSpPr>
        <p:spPr>
          <a:xfrm>
            <a:off x="3773714" y="5965371"/>
            <a:ext cx="3356303" cy="338554"/>
          </a:xfrm>
          <a:prstGeom prst="rect">
            <a:avLst/>
          </a:prstGeom>
          <a:noFill/>
        </p:spPr>
        <p:txBody>
          <a:bodyPr wrap="none" rtlCol="0">
            <a:spAutoFit/>
          </a:bodyPr>
          <a:lstStyle/>
          <a:p>
            <a:r>
              <a:rPr lang="en-US" sz="1600" i="1" dirty="0" smtClean="0"/>
              <a:t>Diagram credit: Anne Arundel </a:t>
            </a:r>
            <a:r>
              <a:rPr lang="en-US" sz="1600" i="1" dirty="0" err="1" smtClean="0"/>
              <a:t>Cty</a:t>
            </a:r>
            <a:r>
              <a:rPr lang="en-US" sz="1600" i="1" dirty="0" smtClean="0"/>
              <a:t>, MD</a:t>
            </a:r>
            <a:endParaRPr lang="en-US" sz="1600" i="1" dirty="0"/>
          </a:p>
        </p:txBody>
      </p:sp>
      <p:sp>
        <p:nvSpPr>
          <p:cNvPr id="7" name="Subtitle 1"/>
          <p:cNvSpPr txBox="1">
            <a:spLocks/>
          </p:cNvSpPr>
          <p:nvPr/>
        </p:nvSpPr>
        <p:spPr>
          <a:xfrm>
            <a:off x="708026" y="1066800"/>
            <a:ext cx="7771170"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200" b="1" dirty="0" smtClean="0">
                <a:solidFill>
                  <a:schemeClr val="tx1">
                    <a:lumMod val="65000"/>
                    <a:lumOff val="35000"/>
                  </a:schemeClr>
                </a:solidFill>
                <a:latin typeface="Century Gothic" pitchFamily="34" charset="0"/>
                <a:cs typeface="Arial"/>
              </a:rPr>
              <a:t>Grey Stormwater Infrastructure:</a:t>
            </a:r>
            <a:endParaRPr lang="en-US" sz="3200" b="1" dirty="0">
              <a:solidFill>
                <a:schemeClr val="tx1">
                  <a:lumMod val="65000"/>
                  <a:lumOff val="35000"/>
                </a:schemeClr>
              </a:solidFill>
              <a:latin typeface="Century Gothic" pitchFamily="34" charset="0"/>
              <a:cs typeface="Arial"/>
            </a:endParaRPr>
          </a:p>
        </p:txBody>
      </p:sp>
      <p:sp>
        <p:nvSpPr>
          <p:cNvPr id="8" name="Subtitle 1"/>
          <p:cNvSpPr txBox="1">
            <a:spLocks/>
          </p:cNvSpPr>
          <p:nvPr/>
        </p:nvSpPr>
        <p:spPr>
          <a:xfrm>
            <a:off x="340136" y="180975"/>
            <a:ext cx="8803864" cy="685800"/>
          </a:xfrm>
          <a:prstGeom prst="rect">
            <a:avLst/>
          </a:prstGeom>
        </p:spPr>
        <p:txBody>
          <a:bodyPr/>
          <a:lstStyle/>
          <a:p>
            <a:pPr lvl="0" algn="ctr">
              <a:spcBef>
                <a:spcPct val="20000"/>
              </a:spcBef>
            </a:pPr>
            <a:r>
              <a:rPr lang="en-US" sz="3600" b="1" dirty="0" smtClean="0">
                <a:solidFill>
                  <a:schemeClr val="tx1">
                    <a:lumMod val="65000"/>
                    <a:lumOff val="35000"/>
                  </a:schemeClr>
                </a:solidFill>
                <a:latin typeface="Century Gothic" pitchFamily="34" charset="0"/>
                <a:cs typeface="Arial"/>
              </a:rPr>
              <a:t>Managing Stormwater</a:t>
            </a:r>
          </a:p>
          <a:p>
            <a:pPr lvl="0">
              <a:spcBef>
                <a:spcPct val="20000"/>
              </a:spcBef>
            </a:pPr>
            <a:endParaRPr kumimoji="0" lang="en-US" sz="3600" b="1" i="0" u="none" strike="noStrike" kern="1200" cap="none" spc="0" normalizeH="0" baseline="0" noProof="0" dirty="0">
              <a:ln>
                <a:noFill/>
              </a:ln>
              <a:solidFill>
                <a:srgbClr val="004080"/>
              </a:solidFill>
              <a:effectLst/>
              <a:uLnTx/>
              <a:uFillTx/>
              <a:latin typeface="Arial"/>
              <a:ea typeface="+mn-ea"/>
              <a:cs typeface="Arial"/>
            </a:endParaRPr>
          </a:p>
        </p:txBody>
      </p:sp>
      <p:cxnSp>
        <p:nvCxnSpPr>
          <p:cNvPr id="11" name="Straight Connector 10"/>
          <p:cNvCxnSpPr/>
          <p:nvPr/>
        </p:nvCxnSpPr>
        <p:spPr>
          <a:xfrm>
            <a:off x="463344" y="83481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14356" y="927100"/>
            <a:ext cx="8937523" cy="1069238"/>
          </a:xfrm>
        </p:spPr>
        <p:txBody>
          <a:bodyPr/>
          <a:lstStyle/>
          <a:p>
            <a:pPr lvl="0" algn="ctr">
              <a:spcBef>
                <a:spcPts val="0"/>
              </a:spcBef>
              <a:spcAft>
                <a:spcPts val="1200"/>
              </a:spcAft>
              <a:defRPr/>
            </a:pPr>
            <a:r>
              <a:rPr lang="en-US" dirty="0" smtClean="0">
                <a:solidFill>
                  <a:schemeClr val="tx1">
                    <a:lumMod val="65000"/>
                    <a:lumOff val="35000"/>
                  </a:schemeClr>
                </a:solidFill>
                <a:latin typeface="Century Gothic" pitchFamily="34" charset="0"/>
              </a:rPr>
              <a:t>Green Stormwater Infrastructure</a:t>
            </a:r>
            <a:r>
              <a:rPr lang="en-US" dirty="0" smtClean="0">
                <a:solidFill>
                  <a:schemeClr val="tx1">
                    <a:lumMod val="75000"/>
                    <a:lumOff val="25000"/>
                  </a:schemeClr>
                </a:solidFill>
                <a:latin typeface="Century Gothic" pitchFamily="34" charset="0"/>
              </a:rPr>
              <a:t>:</a:t>
            </a:r>
          </a:p>
          <a:p>
            <a:pPr algn="ctr">
              <a:spcBef>
                <a:spcPts val="0"/>
              </a:spcBef>
            </a:pPr>
            <a:r>
              <a:rPr lang="en-US" sz="2800" b="0" dirty="0" smtClean="0">
                <a:solidFill>
                  <a:schemeClr val="tx1"/>
                </a:solidFill>
                <a:latin typeface="+mn-lt"/>
                <a:cs typeface="+mn-cs"/>
              </a:rPr>
              <a:t>Stormwater management </a:t>
            </a:r>
          </a:p>
          <a:p>
            <a:pPr algn="ctr">
              <a:spcBef>
                <a:spcPts val="0"/>
              </a:spcBef>
            </a:pPr>
            <a:r>
              <a:rPr lang="en-US" sz="2800" b="0" dirty="0" smtClean="0">
                <a:solidFill>
                  <a:schemeClr val="tx1"/>
                </a:solidFill>
                <a:latin typeface="+mn-lt"/>
                <a:cs typeface="+mn-cs"/>
              </a:rPr>
              <a:t>integrated into the landscape</a:t>
            </a:r>
            <a:endParaRPr lang="en-US" sz="2800" b="0" dirty="0">
              <a:solidFill>
                <a:schemeClr val="tx1"/>
              </a:solidFill>
              <a:latin typeface="+mn-lt"/>
              <a:cs typeface="+mn-cs"/>
            </a:endParaRPr>
          </a:p>
        </p:txBody>
      </p:sp>
      <p:pic>
        <p:nvPicPr>
          <p:cNvPr id="16386" name="Picture 2"/>
          <p:cNvPicPr>
            <a:picLocks noChangeAspect="1" noChangeArrowheads="1"/>
          </p:cNvPicPr>
          <p:nvPr/>
        </p:nvPicPr>
        <p:blipFill>
          <a:blip r:embed="rId3"/>
          <a:srcRect t="5124" b="3608"/>
          <a:stretch>
            <a:fillRect/>
          </a:stretch>
        </p:blipFill>
        <p:spPr bwMode="auto">
          <a:xfrm>
            <a:off x="1580032" y="2522228"/>
            <a:ext cx="6482713" cy="4335772"/>
          </a:xfrm>
          <a:prstGeom prst="rect">
            <a:avLst/>
          </a:prstGeom>
          <a:noFill/>
          <a:ln w="9525">
            <a:noFill/>
            <a:miter lim="800000"/>
            <a:headEnd/>
            <a:tailEnd/>
          </a:ln>
        </p:spPr>
      </p:pic>
      <p:sp>
        <p:nvSpPr>
          <p:cNvPr id="6" name="Subtitle 1"/>
          <p:cNvSpPr txBox="1">
            <a:spLocks/>
          </p:cNvSpPr>
          <p:nvPr/>
        </p:nvSpPr>
        <p:spPr>
          <a:xfrm>
            <a:off x="340136" y="142875"/>
            <a:ext cx="8803864" cy="685800"/>
          </a:xfrm>
          <a:prstGeom prst="rect">
            <a:avLst/>
          </a:prstGeom>
        </p:spPr>
        <p:txBody>
          <a:bodyPr/>
          <a:lstStyle/>
          <a:p>
            <a:pPr lvl="0" algn="ctr">
              <a:spcBef>
                <a:spcPct val="20000"/>
              </a:spcBef>
            </a:pPr>
            <a:r>
              <a:rPr lang="en-US" sz="3600" b="1" dirty="0" smtClean="0">
                <a:solidFill>
                  <a:schemeClr val="tx1">
                    <a:lumMod val="65000"/>
                    <a:lumOff val="35000"/>
                  </a:schemeClr>
                </a:solidFill>
                <a:latin typeface="Century Gothic" pitchFamily="34" charset="0"/>
                <a:cs typeface="Arial"/>
              </a:rPr>
              <a:t>Managing Stormwater</a:t>
            </a:r>
          </a:p>
          <a:p>
            <a:pPr lvl="0">
              <a:spcBef>
                <a:spcPct val="20000"/>
              </a:spcBef>
            </a:pPr>
            <a:endParaRPr kumimoji="0" lang="en-US" sz="3600" b="1" i="0" u="none" strike="noStrike" kern="1200" cap="none" spc="0" normalizeH="0" baseline="0" noProof="0" dirty="0">
              <a:ln>
                <a:noFill/>
              </a:ln>
              <a:solidFill>
                <a:srgbClr val="004080"/>
              </a:solidFill>
              <a:effectLst/>
              <a:uLnTx/>
              <a:uFillTx/>
              <a:latin typeface="Arial"/>
              <a:ea typeface="+mn-ea"/>
              <a:cs typeface="Arial"/>
            </a:endParaRPr>
          </a:p>
        </p:txBody>
      </p:sp>
      <p:cxnSp>
        <p:nvCxnSpPr>
          <p:cNvPr id="7" name="Straight Connector 6"/>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1104900"/>
            <a:ext cx="8458200" cy="1752600"/>
          </a:xfrm>
        </p:spPr>
        <p:txBody>
          <a:bodyPr/>
          <a:lstStyle/>
          <a:p>
            <a:pPr algn="l">
              <a:buFont typeface="Arial" pitchFamily="34" charset="0"/>
              <a:buChar char="•"/>
            </a:pPr>
            <a:r>
              <a:rPr lang="en-US" sz="2800" dirty="0" smtClean="0"/>
              <a:t>What is a watershed</a:t>
            </a:r>
          </a:p>
          <a:p>
            <a:pPr algn="l">
              <a:buFont typeface="Arial" pitchFamily="34" charset="0"/>
              <a:buChar char="•"/>
            </a:pPr>
            <a:r>
              <a:rPr lang="en-US" sz="2800" dirty="0" smtClean="0"/>
              <a:t>What is </a:t>
            </a:r>
            <a:r>
              <a:rPr lang="en-US" sz="2800" dirty="0" err="1" smtClean="0"/>
              <a:t>stormwater</a:t>
            </a:r>
            <a:r>
              <a:rPr lang="en-US" sz="2800" dirty="0" smtClean="0"/>
              <a:t> runoff and why is it important to manage it</a:t>
            </a:r>
          </a:p>
          <a:p>
            <a:pPr algn="l">
              <a:buFont typeface="Arial" pitchFamily="34" charset="0"/>
              <a:buChar char="•"/>
            </a:pPr>
            <a:r>
              <a:rPr lang="en-US" sz="2800" dirty="0" smtClean="0"/>
              <a:t>What are Combined Sewer Outfalls (CSO) and Municipal Separate Storm Sewage Systems (MS4s)</a:t>
            </a:r>
          </a:p>
          <a:p>
            <a:pPr algn="l">
              <a:buFont typeface="Arial" pitchFamily="34" charset="0"/>
              <a:buChar char="•"/>
            </a:pPr>
            <a:r>
              <a:rPr lang="en-US" sz="2800" dirty="0" smtClean="0"/>
              <a:t>What are </a:t>
            </a:r>
            <a:r>
              <a:rPr lang="en-US" sz="2800" dirty="0" err="1" smtClean="0"/>
              <a:t>Stormwater</a:t>
            </a:r>
            <a:r>
              <a:rPr lang="en-US" sz="2800" dirty="0" smtClean="0"/>
              <a:t> Best Management Practices, or SMPs    </a:t>
            </a:r>
          </a:p>
          <a:p>
            <a:pPr algn="l"/>
            <a:endParaRPr lang="en-US" dirty="0" smtClean="0"/>
          </a:p>
          <a:p>
            <a:pPr algn="l"/>
            <a:endParaRPr lang="en-US" dirty="0"/>
          </a:p>
        </p:txBody>
      </p:sp>
      <p:pic>
        <p:nvPicPr>
          <p:cNvPr id="6" name="Picture 2" descr="https://m1.behance.net/rendition/modules/19080531/disp/127fecb7a701b7a0087d0968c1fc3cd7.jpg"/>
          <p:cNvPicPr>
            <a:picLocks noChangeAspect="1" noChangeArrowheads="1"/>
          </p:cNvPicPr>
          <p:nvPr/>
        </p:nvPicPr>
        <p:blipFill>
          <a:blip r:embed="rId3"/>
          <a:srcRect/>
          <a:stretch>
            <a:fillRect/>
          </a:stretch>
        </p:blipFill>
        <p:spPr bwMode="auto">
          <a:xfrm>
            <a:off x="388882" y="4838029"/>
            <a:ext cx="2538248" cy="1906341"/>
          </a:xfrm>
          <a:prstGeom prst="roundRect">
            <a:avLst/>
          </a:prstGeom>
          <a:noFill/>
        </p:spPr>
      </p:pic>
      <p:pic>
        <p:nvPicPr>
          <p:cNvPr id="7" name="Picture 4" descr="http://www.asla.org/2014awards/img/471-2.jpg"/>
          <p:cNvPicPr>
            <a:picLocks noChangeAspect="1" noChangeArrowheads="1"/>
          </p:cNvPicPr>
          <p:nvPr/>
        </p:nvPicPr>
        <p:blipFill>
          <a:blip r:embed="rId4"/>
          <a:srcRect l="18590" r="19326" b="18035"/>
          <a:stretch>
            <a:fillRect/>
          </a:stretch>
        </p:blipFill>
        <p:spPr bwMode="auto">
          <a:xfrm>
            <a:off x="3118945" y="4838029"/>
            <a:ext cx="2959530" cy="1906341"/>
          </a:xfrm>
          <a:prstGeom prst="roundRect">
            <a:avLst/>
          </a:prstGeom>
          <a:noFill/>
        </p:spPr>
      </p:pic>
      <p:pic>
        <p:nvPicPr>
          <p:cNvPr id="8" name="Picture 6" descr="cisterns"/>
          <p:cNvPicPr>
            <a:picLocks noChangeAspect="1" noChangeArrowheads="1"/>
          </p:cNvPicPr>
          <p:nvPr/>
        </p:nvPicPr>
        <p:blipFill>
          <a:blip r:embed="rId5"/>
          <a:srcRect l="12990" t="13971" r="22178" b="17743"/>
          <a:stretch>
            <a:fillRect/>
          </a:stretch>
        </p:blipFill>
        <p:spPr bwMode="auto">
          <a:xfrm>
            <a:off x="6219927" y="4850511"/>
            <a:ext cx="2719122" cy="1906341"/>
          </a:xfrm>
          <a:prstGeom prst="roundRect">
            <a:avLst/>
          </a:prstGeom>
          <a:noFill/>
        </p:spPr>
      </p:pic>
      <p:cxnSp>
        <p:nvCxnSpPr>
          <p:cNvPr id="9" name="Straight Connector 8"/>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162300" y="114300"/>
            <a:ext cx="2779928" cy="769441"/>
          </a:xfrm>
          <a:prstGeom prst="rect">
            <a:avLst/>
          </a:prstGeom>
          <a:noFill/>
        </p:spPr>
        <p:txBody>
          <a:bodyPr wrap="none" rtlCol="0">
            <a:spAutoFit/>
          </a:bodyPr>
          <a:lstStyle/>
          <a:p>
            <a:pPr algn="ctr"/>
            <a:r>
              <a:rPr lang="en-US" sz="4400" b="1" dirty="0" smtClean="0">
                <a:solidFill>
                  <a:schemeClr val="tx1">
                    <a:lumMod val="65000"/>
                    <a:lumOff val="35000"/>
                  </a:schemeClr>
                </a:solidFill>
                <a:latin typeface="Century Gothic" pitchFamily="34" charset="0"/>
              </a:rPr>
              <a:t>Overview</a:t>
            </a:r>
            <a:endParaRPr lang="en-US" sz="4400" b="1" dirty="0">
              <a:solidFill>
                <a:schemeClr val="tx1">
                  <a:lumMod val="65000"/>
                  <a:lumOff val="35000"/>
                </a:schemeClr>
              </a:solidFill>
              <a:latin typeface="Century Gothic"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allianceforthebay.org/wp-content/uploads/2011/02/RiparianBuffer1.jpg"/>
          <p:cNvPicPr>
            <a:picLocks noChangeAspect="1" noChangeArrowheads="1"/>
          </p:cNvPicPr>
          <p:nvPr/>
        </p:nvPicPr>
        <p:blipFill>
          <a:blip r:embed="rId3"/>
          <a:srcRect/>
          <a:stretch>
            <a:fillRect/>
          </a:stretch>
        </p:blipFill>
        <p:spPr bwMode="auto">
          <a:xfrm>
            <a:off x="1462827" y="1789635"/>
            <a:ext cx="5833323" cy="4616170"/>
          </a:xfrm>
          <a:prstGeom prst="roundRect">
            <a:avLst/>
          </a:prstGeom>
          <a:noFill/>
        </p:spPr>
      </p:pic>
      <p:sp>
        <p:nvSpPr>
          <p:cNvPr id="8" name="Subtitle 2"/>
          <p:cNvSpPr>
            <a:spLocks noGrp="1"/>
          </p:cNvSpPr>
          <p:nvPr>
            <p:ph type="subTitle" idx="1"/>
          </p:nvPr>
        </p:nvSpPr>
        <p:spPr>
          <a:xfrm>
            <a:off x="-90863" y="184150"/>
            <a:ext cx="9596813" cy="685800"/>
          </a:xfrm>
        </p:spPr>
        <p:txBody>
          <a:bodyPr/>
          <a:lstStyle/>
          <a:p>
            <a:pPr algn="ctr"/>
            <a:r>
              <a:rPr lang="en-US" sz="3600" dirty="0" err="1" smtClean="0">
                <a:solidFill>
                  <a:schemeClr val="tx1">
                    <a:lumMod val="65000"/>
                    <a:lumOff val="35000"/>
                  </a:schemeClr>
                </a:solidFill>
                <a:latin typeface="Century Gothic" pitchFamily="34" charset="0"/>
              </a:rPr>
              <a:t>Stormwater</a:t>
            </a:r>
            <a:r>
              <a:rPr lang="en-US" sz="3600" dirty="0" smtClean="0">
                <a:solidFill>
                  <a:schemeClr val="tx1">
                    <a:lumMod val="65000"/>
                    <a:lumOff val="35000"/>
                  </a:schemeClr>
                </a:solidFill>
                <a:latin typeface="Century Gothic" pitchFamily="34" charset="0"/>
              </a:rPr>
              <a:t> Friendly Land Management</a:t>
            </a:r>
            <a:endParaRPr lang="en-US" sz="3600" dirty="0">
              <a:solidFill>
                <a:schemeClr val="tx1">
                  <a:lumMod val="65000"/>
                  <a:lumOff val="35000"/>
                </a:schemeClr>
              </a:solidFill>
              <a:latin typeface="Century Gothic" pitchFamily="34" charset="0"/>
            </a:endParaRPr>
          </a:p>
        </p:txBody>
      </p:sp>
      <p:sp>
        <p:nvSpPr>
          <p:cNvPr id="10" name="Subtitle 2"/>
          <p:cNvSpPr txBox="1">
            <a:spLocks/>
          </p:cNvSpPr>
          <p:nvPr/>
        </p:nvSpPr>
        <p:spPr>
          <a:xfrm>
            <a:off x="198888" y="1089818"/>
            <a:ext cx="9085789"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800" b="1" dirty="0" smtClean="0">
                <a:solidFill>
                  <a:schemeClr val="tx1">
                    <a:lumMod val="65000"/>
                    <a:lumOff val="35000"/>
                  </a:schemeClr>
                </a:solidFill>
                <a:latin typeface="Century Gothic" pitchFamily="34" charset="0"/>
                <a:cs typeface="Arial"/>
              </a:rPr>
              <a:t>Let it flow--directing water to pervious spaces</a:t>
            </a:r>
          </a:p>
        </p:txBody>
      </p:sp>
      <p:sp>
        <p:nvSpPr>
          <p:cNvPr id="5" name="TextBox 4"/>
          <p:cNvSpPr txBox="1"/>
          <p:nvPr/>
        </p:nvSpPr>
        <p:spPr>
          <a:xfrm>
            <a:off x="3371850" y="6405805"/>
            <a:ext cx="2365135" cy="523220"/>
          </a:xfrm>
          <a:prstGeom prst="rect">
            <a:avLst/>
          </a:prstGeom>
          <a:noFill/>
        </p:spPr>
        <p:txBody>
          <a:bodyPr wrap="none" rtlCol="0">
            <a:spAutoFit/>
          </a:bodyPr>
          <a:lstStyle/>
          <a:p>
            <a:r>
              <a:rPr lang="en-US" sz="2800" dirty="0" smtClean="0"/>
              <a:t>Riparian Buffer</a:t>
            </a:r>
            <a:endParaRPr lang="en-US" sz="2800" dirty="0"/>
          </a:p>
        </p:txBody>
      </p:sp>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t0.gstatic.com/images?q=tbn:ANd9GcSHRwrNC9NhlqZCDXXNr_vqNVMy2ypWEgNlzrKDWTKpHx1d6rwDBA"/>
          <p:cNvPicPr>
            <a:picLocks noChangeAspect="1" noChangeArrowheads="1"/>
          </p:cNvPicPr>
          <p:nvPr/>
        </p:nvPicPr>
        <p:blipFill>
          <a:blip r:embed="rId3"/>
          <a:srcRect/>
          <a:stretch>
            <a:fillRect/>
          </a:stretch>
        </p:blipFill>
        <p:spPr bwMode="auto">
          <a:xfrm>
            <a:off x="1680353" y="2128136"/>
            <a:ext cx="5754722" cy="4313204"/>
          </a:xfrm>
          <a:prstGeom prst="roundRect">
            <a:avLst/>
          </a:prstGeom>
          <a:noFill/>
        </p:spPr>
      </p:pic>
      <p:sp>
        <p:nvSpPr>
          <p:cNvPr id="8" name="Subtitle 2"/>
          <p:cNvSpPr txBox="1">
            <a:spLocks/>
          </p:cNvSpPr>
          <p:nvPr/>
        </p:nvSpPr>
        <p:spPr>
          <a:xfrm>
            <a:off x="198888" y="1089818"/>
            <a:ext cx="9085789"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800" b="1" dirty="0" smtClean="0">
                <a:solidFill>
                  <a:schemeClr val="tx1">
                    <a:lumMod val="65000"/>
                    <a:lumOff val="35000"/>
                  </a:schemeClr>
                </a:solidFill>
                <a:latin typeface="Century Gothic" pitchFamily="34" charset="0"/>
                <a:cs typeface="Arial"/>
              </a:rPr>
              <a:t>Let it flow--directing water to pervious spaces</a:t>
            </a:r>
          </a:p>
        </p:txBody>
      </p:sp>
      <p:sp>
        <p:nvSpPr>
          <p:cNvPr id="5" name="TextBox 4"/>
          <p:cNvSpPr txBox="1"/>
          <p:nvPr/>
        </p:nvSpPr>
        <p:spPr>
          <a:xfrm>
            <a:off x="3219450" y="6362700"/>
            <a:ext cx="2710999" cy="523220"/>
          </a:xfrm>
          <a:prstGeom prst="rect">
            <a:avLst/>
          </a:prstGeom>
          <a:noFill/>
        </p:spPr>
        <p:txBody>
          <a:bodyPr wrap="none" rtlCol="0">
            <a:spAutoFit/>
          </a:bodyPr>
          <a:lstStyle/>
          <a:p>
            <a:r>
              <a:rPr lang="en-US" sz="2800" dirty="0" smtClean="0"/>
              <a:t>Community Trees</a:t>
            </a:r>
            <a:endParaRPr lang="en-US" sz="2800" dirty="0"/>
          </a:p>
        </p:txBody>
      </p:sp>
      <p:sp>
        <p:nvSpPr>
          <p:cNvPr id="6" name="Subtitle 2"/>
          <p:cNvSpPr txBox="1">
            <a:spLocks/>
          </p:cNvSpPr>
          <p:nvPr/>
        </p:nvSpPr>
        <p:spPr>
          <a:xfrm>
            <a:off x="-71813" y="165100"/>
            <a:ext cx="9596813"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tx1">
                    <a:lumMod val="65000"/>
                    <a:lumOff val="35000"/>
                  </a:schemeClr>
                </a:solidFill>
                <a:latin typeface="Century Gothic" pitchFamily="34" charset="0"/>
                <a:cs typeface="Arial"/>
              </a:rPr>
              <a:t>Stormwater Friendly Land Management</a:t>
            </a:r>
          </a:p>
        </p:txBody>
      </p:sp>
      <p:cxnSp>
        <p:nvCxnSpPr>
          <p:cNvPr id="7" name="Straight Connector 6"/>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http://www.lakecountyil.gov/Stormwater/BMPs/PublishingImages/Iowa%20Bioswale.jpg"/>
          <p:cNvPicPr>
            <a:picLocks noChangeAspect="1" noChangeArrowheads="1"/>
          </p:cNvPicPr>
          <p:nvPr/>
        </p:nvPicPr>
        <p:blipFill>
          <a:blip r:embed="rId3"/>
          <a:srcRect t="4199"/>
          <a:stretch>
            <a:fillRect/>
          </a:stretch>
        </p:blipFill>
        <p:spPr bwMode="auto">
          <a:xfrm>
            <a:off x="1641263" y="1790700"/>
            <a:ext cx="5840772" cy="4460005"/>
          </a:xfrm>
          <a:prstGeom prst="roundRect">
            <a:avLst/>
          </a:prstGeom>
          <a:noFill/>
        </p:spPr>
      </p:pic>
      <p:sp>
        <p:nvSpPr>
          <p:cNvPr id="5" name="Subtitle 2"/>
          <p:cNvSpPr txBox="1">
            <a:spLocks/>
          </p:cNvSpPr>
          <p:nvPr/>
        </p:nvSpPr>
        <p:spPr>
          <a:xfrm>
            <a:off x="-114300" y="190500"/>
            <a:ext cx="9596813"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tx1">
                    <a:lumMod val="65000"/>
                    <a:lumOff val="35000"/>
                  </a:schemeClr>
                </a:solidFill>
                <a:latin typeface="Century Gothic" pitchFamily="34" charset="0"/>
                <a:cs typeface="Arial"/>
              </a:rPr>
              <a:t>Stormwater Friendly Land Management</a:t>
            </a:r>
            <a:endParaRPr lang="en-US" sz="3600" b="1" dirty="0">
              <a:solidFill>
                <a:schemeClr val="tx1">
                  <a:lumMod val="65000"/>
                  <a:lumOff val="35000"/>
                </a:schemeClr>
              </a:solidFill>
              <a:latin typeface="Century Gothic" pitchFamily="34" charset="0"/>
              <a:cs typeface="Arial"/>
            </a:endParaRPr>
          </a:p>
        </p:txBody>
      </p:sp>
      <p:sp>
        <p:nvSpPr>
          <p:cNvPr id="9" name="Subtitle 2"/>
          <p:cNvSpPr txBox="1">
            <a:spLocks/>
          </p:cNvSpPr>
          <p:nvPr/>
        </p:nvSpPr>
        <p:spPr>
          <a:xfrm>
            <a:off x="27438" y="1146968"/>
            <a:ext cx="9085789"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800" b="1" dirty="0" smtClean="0">
                <a:solidFill>
                  <a:schemeClr val="tx1">
                    <a:lumMod val="65000"/>
                    <a:lumOff val="35000"/>
                  </a:schemeClr>
                </a:solidFill>
                <a:latin typeface="Century Gothic" pitchFamily="34" charset="0"/>
                <a:cs typeface="Arial"/>
              </a:rPr>
              <a:t>Let it flow--directing water to pervious spaces</a:t>
            </a:r>
          </a:p>
        </p:txBody>
      </p:sp>
      <p:sp>
        <p:nvSpPr>
          <p:cNvPr id="6" name="TextBox 5"/>
          <p:cNvSpPr txBox="1"/>
          <p:nvPr/>
        </p:nvSpPr>
        <p:spPr>
          <a:xfrm>
            <a:off x="3086100" y="6250705"/>
            <a:ext cx="3051413" cy="523220"/>
          </a:xfrm>
          <a:prstGeom prst="rect">
            <a:avLst/>
          </a:prstGeom>
          <a:noFill/>
        </p:spPr>
        <p:txBody>
          <a:bodyPr wrap="none" rtlCol="0">
            <a:spAutoFit/>
          </a:bodyPr>
          <a:lstStyle/>
          <a:p>
            <a:r>
              <a:rPr lang="en-US" sz="2800" dirty="0" smtClean="0"/>
              <a:t>Bio-retention</a:t>
            </a:r>
            <a:r>
              <a:rPr lang="en-US" sz="2400" dirty="0" smtClean="0">
                <a:latin typeface="Century Gothic" pitchFamily="34" charset="0"/>
              </a:rPr>
              <a:t> swale</a:t>
            </a:r>
            <a:endParaRPr lang="en-US" sz="2400" dirty="0">
              <a:latin typeface="Century Gothic" pitchFamily="34" charset="0"/>
            </a:endParaRPr>
          </a:p>
        </p:txBody>
      </p:sp>
      <p:cxnSp>
        <p:nvCxnSpPr>
          <p:cNvPr id="7" name="Straight Connector 6"/>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2" name="Picture 16" descr="http://www.vioxinc.com/images/img_secondary-hero-project-weatherington-blvd-bioswales.jpg"/>
          <p:cNvPicPr>
            <a:picLocks noChangeAspect="1" noChangeArrowheads="1"/>
          </p:cNvPicPr>
          <p:nvPr/>
        </p:nvPicPr>
        <p:blipFill>
          <a:blip r:embed="rId3"/>
          <a:srcRect/>
          <a:stretch>
            <a:fillRect/>
          </a:stretch>
        </p:blipFill>
        <p:spPr bwMode="auto">
          <a:xfrm>
            <a:off x="1662713" y="2209800"/>
            <a:ext cx="5802508" cy="3969499"/>
          </a:xfrm>
          <a:prstGeom prst="roundRect">
            <a:avLst/>
          </a:prstGeom>
          <a:noFill/>
        </p:spPr>
      </p:pic>
      <p:sp>
        <p:nvSpPr>
          <p:cNvPr id="7" name="Subtitle 2"/>
          <p:cNvSpPr>
            <a:spLocks noGrp="1"/>
          </p:cNvSpPr>
          <p:nvPr>
            <p:ph type="subTitle" idx="1"/>
          </p:nvPr>
        </p:nvSpPr>
        <p:spPr>
          <a:xfrm>
            <a:off x="-90863" y="184150"/>
            <a:ext cx="9596813" cy="685800"/>
          </a:xfrm>
        </p:spPr>
        <p:txBody>
          <a:bodyPr/>
          <a:lstStyle/>
          <a:p>
            <a:pPr algn="ctr"/>
            <a:r>
              <a:rPr lang="en-US" sz="3600" dirty="0" err="1" smtClean="0">
                <a:solidFill>
                  <a:schemeClr val="tx1">
                    <a:lumMod val="65000"/>
                    <a:lumOff val="35000"/>
                  </a:schemeClr>
                </a:solidFill>
                <a:latin typeface="Century Gothic" pitchFamily="34" charset="0"/>
              </a:rPr>
              <a:t>Stormwater</a:t>
            </a:r>
            <a:r>
              <a:rPr lang="en-US" sz="3600" dirty="0" smtClean="0">
                <a:solidFill>
                  <a:schemeClr val="tx1">
                    <a:lumMod val="65000"/>
                    <a:lumOff val="35000"/>
                  </a:schemeClr>
                </a:solidFill>
                <a:latin typeface="Century Gothic" pitchFamily="34" charset="0"/>
              </a:rPr>
              <a:t> Friendly Land Management</a:t>
            </a:r>
            <a:endParaRPr lang="en-US" sz="3600" dirty="0">
              <a:solidFill>
                <a:schemeClr val="tx1">
                  <a:lumMod val="65000"/>
                  <a:lumOff val="35000"/>
                </a:schemeClr>
              </a:solidFill>
              <a:latin typeface="Century Gothic" pitchFamily="34" charset="0"/>
            </a:endParaRPr>
          </a:p>
        </p:txBody>
      </p:sp>
      <p:sp>
        <p:nvSpPr>
          <p:cNvPr id="9" name="Subtitle 2"/>
          <p:cNvSpPr txBox="1">
            <a:spLocks/>
          </p:cNvSpPr>
          <p:nvPr/>
        </p:nvSpPr>
        <p:spPr>
          <a:xfrm>
            <a:off x="27438" y="1146968"/>
            <a:ext cx="9085789"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800" b="1" dirty="0" smtClean="0">
                <a:solidFill>
                  <a:schemeClr val="tx1">
                    <a:lumMod val="65000"/>
                    <a:lumOff val="35000"/>
                  </a:schemeClr>
                </a:solidFill>
                <a:latin typeface="Century Gothic" pitchFamily="34" charset="0"/>
                <a:cs typeface="Arial"/>
              </a:rPr>
              <a:t>Let it flow--directing water to pervious spaces</a:t>
            </a:r>
          </a:p>
        </p:txBody>
      </p:sp>
      <p:sp>
        <p:nvSpPr>
          <p:cNvPr id="13" name="Down Arrow 12"/>
          <p:cNvSpPr/>
          <p:nvPr/>
        </p:nvSpPr>
        <p:spPr>
          <a:xfrm>
            <a:off x="4724400" y="2857500"/>
            <a:ext cx="228600" cy="4572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ubtitle 3"/>
          <p:cNvSpPr txBox="1">
            <a:spLocks/>
          </p:cNvSpPr>
          <p:nvPr/>
        </p:nvSpPr>
        <p:spPr bwMode="auto">
          <a:xfrm>
            <a:off x="3657600" y="2463403"/>
            <a:ext cx="2552700" cy="338931"/>
          </a:xfrm>
          <a:prstGeom prst="rect">
            <a:avLst/>
          </a:prstGeom>
          <a:noFill/>
          <a:ln w="9525">
            <a:noFill/>
            <a:miter lim="800000"/>
            <a:headEnd/>
            <a:tailEnd/>
          </a:ln>
        </p:spPr>
        <p:txBody>
          <a:bodyPr/>
          <a:lstStyle/>
          <a:p>
            <a:pPr algn="ctr" defTabSz="914400">
              <a:spcBef>
                <a:spcPct val="20000"/>
              </a:spcBef>
              <a:buFont typeface="Arial" pitchFamily="34" charset="0"/>
              <a:buNone/>
            </a:pPr>
            <a:r>
              <a:rPr lang="en-US" altLang="en-US" sz="2000" b="1" dirty="0" smtClean="0">
                <a:solidFill>
                  <a:schemeClr val="bg1"/>
                </a:solidFill>
                <a:latin typeface="IrisUPC" pitchFamily="34" charset="-34"/>
                <a:cs typeface="IrisUPC" pitchFamily="34" charset="-34"/>
              </a:rPr>
              <a:t>Curb cut</a:t>
            </a:r>
            <a:endParaRPr lang="en-US" altLang="en-US" sz="2000" b="1" dirty="0">
              <a:solidFill>
                <a:schemeClr val="bg1"/>
              </a:solidFill>
              <a:latin typeface="IrisUPC" pitchFamily="34" charset="-34"/>
              <a:cs typeface="IrisUPC" pitchFamily="34" charset="-34"/>
            </a:endParaRPr>
          </a:p>
        </p:txBody>
      </p:sp>
      <p:cxnSp>
        <p:nvCxnSpPr>
          <p:cNvPr id="8" name="Straight Connector 7"/>
          <p:cNvCxnSpPr/>
          <p:nvPr/>
        </p:nvCxnSpPr>
        <p:spPr>
          <a:xfrm>
            <a:off x="463344" y="79671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4" name="Picture 18" descr="http://www.darrenhiggins.com/art/professional_landscape_photography_bioswale.jpg"/>
          <p:cNvPicPr>
            <a:picLocks noChangeAspect="1" noChangeArrowheads="1"/>
          </p:cNvPicPr>
          <p:nvPr/>
        </p:nvPicPr>
        <p:blipFill>
          <a:blip r:embed="rId3"/>
          <a:srcRect b="373"/>
          <a:stretch>
            <a:fillRect/>
          </a:stretch>
        </p:blipFill>
        <p:spPr bwMode="auto">
          <a:xfrm>
            <a:off x="3000842" y="2097364"/>
            <a:ext cx="3159675" cy="4650835"/>
          </a:xfrm>
          <a:prstGeom prst="roundRect">
            <a:avLst/>
          </a:prstGeom>
          <a:noFill/>
        </p:spPr>
      </p:pic>
      <p:sp>
        <p:nvSpPr>
          <p:cNvPr id="7" name="Subtitle 2"/>
          <p:cNvSpPr>
            <a:spLocks noGrp="1"/>
          </p:cNvSpPr>
          <p:nvPr>
            <p:ph type="subTitle" idx="1"/>
          </p:nvPr>
        </p:nvSpPr>
        <p:spPr>
          <a:xfrm>
            <a:off x="-90863" y="165100"/>
            <a:ext cx="9596813" cy="685800"/>
          </a:xfrm>
        </p:spPr>
        <p:txBody>
          <a:bodyPr/>
          <a:lstStyle/>
          <a:p>
            <a:pPr algn="ctr"/>
            <a:r>
              <a:rPr lang="en-US" sz="3600" dirty="0" err="1" smtClean="0">
                <a:solidFill>
                  <a:schemeClr val="tx1">
                    <a:lumMod val="65000"/>
                    <a:lumOff val="35000"/>
                  </a:schemeClr>
                </a:solidFill>
                <a:latin typeface="Century Gothic" pitchFamily="34" charset="0"/>
              </a:rPr>
              <a:t>Stormwater</a:t>
            </a:r>
            <a:r>
              <a:rPr lang="en-US" sz="3600" dirty="0" smtClean="0">
                <a:solidFill>
                  <a:schemeClr val="tx1">
                    <a:lumMod val="65000"/>
                    <a:lumOff val="35000"/>
                  </a:schemeClr>
                </a:solidFill>
                <a:latin typeface="Century Gothic" pitchFamily="34" charset="0"/>
              </a:rPr>
              <a:t> Friendly Land Management</a:t>
            </a:r>
            <a:endParaRPr lang="en-US" sz="3600" dirty="0">
              <a:solidFill>
                <a:schemeClr val="tx1">
                  <a:lumMod val="65000"/>
                  <a:lumOff val="35000"/>
                </a:schemeClr>
              </a:solidFill>
              <a:latin typeface="Century Gothic" pitchFamily="34" charset="0"/>
            </a:endParaRPr>
          </a:p>
        </p:txBody>
      </p:sp>
      <p:sp>
        <p:nvSpPr>
          <p:cNvPr id="9" name="Subtitle 2"/>
          <p:cNvSpPr txBox="1">
            <a:spLocks/>
          </p:cNvSpPr>
          <p:nvPr/>
        </p:nvSpPr>
        <p:spPr>
          <a:xfrm>
            <a:off x="27438" y="1146968"/>
            <a:ext cx="9085789"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800" b="1" dirty="0" smtClean="0">
                <a:solidFill>
                  <a:schemeClr val="tx1">
                    <a:lumMod val="65000"/>
                    <a:lumOff val="35000"/>
                  </a:schemeClr>
                </a:solidFill>
                <a:latin typeface="Century Gothic" pitchFamily="34" charset="0"/>
                <a:cs typeface="Arial"/>
              </a:rPr>
              <a:t>Let it flow--directing water to pervious spaces</a:t>
            </a:r>
          </a:p>
        </p:txBody>
      </p:sp>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409903" y="1094730"/>
            <a:ext cx="8734097"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200" dirty="0" smtClean="0">
                <a:solidFill>
                  <a:srgbClr val="004080"/>
                </a:solidFill>
                <a:latin typeface="Arial"/>
                <a:cs typeface="Arial"/>
              </a:rPr>
              <a:t>  </a:t>
            </a:r>
            <a:r>
              <a:rPr lang="en-US" sz="2800" b="1" dirty="0" smtClean="0">
                <a:solidFill>
                  <a:schemeClr val="tx1">
                    <a:lumMod val="65000"/>
                    <a:lumOff val="35000"/>
                  </a:schemeClr>
                </a:solidFill>
                <a:latin typeface="Century Gothic" pitchFamily="34" charset="0"/>
                <a:cs typeface="Arial"/>
              </a:rPr>
              <a:t>Healthy soils = healthy landscapes</a:t>
            </a:r>
          </a:p>
        </p:txBody>
      </p:sp>
      <p:pic>
        <p:nvPicPr>
          <p:cNvPr id="2052" name="Picture 4" descr="http://vro.depi.vic.gov.au/dpi/vro/vroimages.nsf/Images/soilhealth_soil_structure/$File/soilhealth_soil_structure.gif"/>
          <p:cNvPicPr>
            <a:picLocks noChangeAspect="1" noChangeArrowheads="1"/>
          </p:cNvPicPr>
          <p:nvPr/>
        </p:nvPicPr>
        <p:blipFill>
          <a:blip r:embed="rId3"/>
          <a:srcRect/>
          <a:stretch>
            <a:fillRect/>
          </a:stretch>
        </p:blipFill>
        <p:spPr bwMode="auto">
          <a:xfrm>
            <a:off x="1591054" y="2004391"/>
            <a:ext cx="5630648" cy="4222988"/>
          </a:xfrm>
          <a:prstGeom prst="rect">
            <a:avLst/>
          </a:prstGeom>
          <a:noFill/>
        </p:spPr>
      </p:pic>
      <p:sp>
        <p:nvSpPr>
          <p:cNvPr id="8" name="Subtitle 2"/>
          <p:cNvSpPr>
            <a:spLocks noGrp="1"/>
          </p:cNvSpPr>
          <p:nvPr>
            <p:ph type="subTitle" idx="1"/>
          </p:nvPr>
        </p:nvSpPr>
        <p:spPr>
          <a:xfrm>
            <a:off x="-90863" y="184150"/>
            <a:ext cx="9596813" cy="685800"/>
          </a:xfrm>
        </p:spPr>
        <p:txBody>
          <a:bodyPr/>
          <a:lstStyle/>
          <a:p>
            <a:pPr algn="ctr"/>
            <a:r>
              <a:rPr lang="en-US" sz="3600" dirty="0" err="1" smtClean="0">
                <a:solidFill>
                  <a:schemeClr val="tx1">
                    <a:lumMod val="65000"/>
                    <a:lumOff val="35000"/>
                  </a:schemeClr>
                </a:solidFill>
                <a:latin typeface="Century Gothic" pitchFamily="34" charset="0"/>
              </a:rPr>
              <a:t>Stormwater</a:t>
            </a:r>
            <a:r>
              <a:rPr lang="en-US" sz="3600" dirty="0" smtClean="0">
                <a:solidFill>
                  <a:schemeClr val="tx1">
                    <a:lumMod val="65000"/>
                    <a:lumOff val="35000"/>
                  </a:schemeClr>
                </a:solidFill>
                <a:latin typeface="Century Gothic" pitchFamily="34" charset="0"/>
              </a:rPr>
              <a:t> Friendly Land Management</a:t>
            </a:r>
            <a:endParaRPr lang="en-US" sz="3600" dirty="0">
              <a:solidFill>
                <a:schemeClr val="tx1">
                  <a:lumMod val="65000"/>
                  <a:lumOff val="35000"/>
                </a:schemeClr>
              </a:solidFill>
              <a:latin typeface="Century Gothic" pitchFamily="34" charset="0"/>
            </a:endParaRPr>
          </a:p>
        </p:txBody>
      </p:sp>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www.kwaad.net/CrustInfiltration.jpg"/>
          <p:cNvPicPr>
            <a:picLocks noChangeAspect="1" noChangeArrowheads="1"/>
          </p:cNvPicPr>
          <p:nvPr/>
        </p:nvPicPr>
        <p:blipFill>
          <a:blip r:embed="rId3"/>
          <a:srcRect/>
          <a:stretch>
            <a:fillRect/>
          </a:stretch>
        </p:blipFill>
        <p:spPr bwMode="auto">
          <a:xfrm>
            <a:off x="444537" y="2356081"/>
            <a:ext cx="8318525" cy="2993277"/>
          </a:xfrm>
          <a:prstGeom prst="roundRect">
            <a:avLst/>
          </a:prstGeom>
          <a:noFill/>
        </p:spPr>
      </p:pic>
      <p:sp>
        <p:nvSpPr>
          <p:cNvPr id="5" name="Subtitle 2"/>
          <p:cNvSpPr txBox="1">
            <a:spLocks/>
          </p:cNvSpPr>
          <p:nvPr/>
        </p:nvSpPr>
        <p:spPr>
          <a:xfrm>
            <a:off x="390853" y="1075680"/>
            <a:ext cx="8734097"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200" dirty="0" smtClean="0">
                <a:solidFill>
                  <a:srgbClr val="004080"/>
                </a:solidFill>
                <a:latin typeface="Arial"/>
                <a:cs typeface="Arial"/>
              </a:rPr>
              <a:t>  </a:t>
            </a:r>
            <a:r>
              <a:rPr lang="en-US" sz="2800" b="1" dirty="0" smtClean="0">
                <a:solidFill>
                  <a:schemeClr val="tx1">
                    <a:lumMod val="65000"/>
                    <a:lumOff val="35000"/>
                  </a:schemeClr>
                </a:solidFill>
                <a:latin typeface="Century Gothic" pitchFamily="34" charset="0"/>
                <a:cs typeface="Arial"/>
              </a:rPr>
              <a:t>Healthy soils = healthy landscapes</a:t>
            </a:r>
          </a:p>
        </p:txBody>
      </p:sp>
      <p:sp>
        <p:nvSpPr>
          <p:cNvPr id="10" name="Subtitle 2"/>
          <p:cNvSpPr txBox="1">
            <a:spLocks/>
          </p:cNvSpPr>
          <p:nvPr/>
        </p:nvSpPr>
        <p:spPr>
          <a:xfrm>
            <a:off x="-71813" y="171450"/>
            <a:ext cx="9596813" cy="685800"/>
          </a:xfrm>
          <a:prstGeom prst="rect">
            <a:avLst/>
          </a:prstGeom>
        </p:spPr>
        <p:txBody>
          <a:bodyPr/>
          <a:lstStyle/>
          <a:p>
            <a:pPr marR="0" lvl="0" algn="ctr" fontAlgn="auto">
              <a:lnSpc>
                <a:spcPct val="100000"/>
              </a:lnSpc>
              <a:spcBef>
                <a:spcPct val="20000"/>
              </a:spcBef>
              <a:spcAft>
                <a:spcPts val="0"/>
              </a:spcAft>
              <a:buClrTx/>
              <a:buSzTx/>
              <a:tabLst/>
              <a:defRPr/>
            </a:pPr>
            <a:r>
              <a:rPr lang="en-US" sz="3600" b="1" dirty="0" smtClean="0">
                <a:solidFill>
                  <a:schemeClr val="tx1">
                    <a:lumMod val="65000"/>
                    <a:lumOff val="35000"/>
                  </a:schemeClr>
                </a:solidFill>
                <a:latin typeface="Century Gothic" pitchFamily="34" charset="0"/>
                <a:cs typeface="Arial"/>
              </a:rPr>
              <a:t>Stormwater Friendly Land Management</a:t>
            </a:r>
            <a:endParaRPr lang="en-US" sz="3600" b="1" dirty="0">
              <a:solidFill>
                <a:schemeClr val="tx1">
                  <a:lumMod val="65000"/>
                  <a:lumOff val="35000"/>
                </a:schemeClr>
              </a:solidFill>
              <a:latin typeface="Century Gothic" pitchFamily="34" charset="0"/>
              <a:cs typeface="Arial"/>
            </a:endParaRPr>
          </a:p>
        </p:txBody>
      </p:sp>
      <p:cxnSp>
        <p:nvCxnSpPr>
          <p:cNvPr id="6" name="Straight Connector 5"/>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scottslawnservice.com/smg/templateFramework/images/slsImages/media/images/resourcecenter/aeration.jpg"/>
          <p:cNvPicPr>
            <a:picLocks noChangeAspect="1" noChangeArrowheads="1"/>
          </p:cNvPicPr>
          <p:nvPr/>
        </p:nvPicPr>
        <p:blipFill>
          <a:blip r:embed="rId3"/>
          <a:srcRect/>
          <a:stretch>
            <a:fillRect/>
          </a:stretch>
        </p:blipFill>
        <p:spPr bwMode="auto">
          <a:xfrm>
            <a:off x="811326" y="2692043"/>
            <a:ext cx="7123762" cy="3638894"/>
          </a:xfrm>
          <a:prstGeom prst="rect">
            <a:avLst/>
          </a:prstGeom>
          <a:noFill/>
        </p:spPr>
      </p:pic>
      <p:sp>
        <p:nvSpPr>
          <p:cNvPr id="3076" name="AutoShape 4" descr="data:image/jpeg;base64,/9j/4AAQSkZJRgABAQAAAQABAAD/2wCEAAkGBxQSEhQUExQWFRUXFxcYFBUVFBQVGBcYFRYXGBQXFBQYHCggGBolHBYUIjEhJSkrLi4uFx8zODMsNygtLisBCgoKDg0OGxAQGiwkHCQsLCwsLCwsLCwsLCwsLCwsLCwsLCwsLCwsLCwsLCwsLCwsLCwsLCwsLCwsLCwsLCwsLP/AABEIALcBEwMBIgACEQEDEQH/xAAbAAACAgMBAAAAAAAAAAAAAAADBAIFAAEGB//EAD4QAAEDAgQDBgQEBQMDBQAAAAEAAhEDIQQSMUEFUWEicYGRobETMsHwBlLR4RQjQmLxFXKCU6KyM0ODksL/xAAZAQADAQEBAAAAAAAAAAAAAAAAAQIDBAX/xAAnEQACAgEEAgICAgMAAAAAAAAAAQIRIQMSMUEEEyJRYYGRsRQycf/aAAwDAQACEQMRAD8Abw2G7KnSw8lO0mpvDUlwHl0bw2GgIz6SOxq1UcgdC9OjdMtpKDSpZylYEy6EniaqjiKyQq4mU0wMfBKg+VKkRKc+EEN0BUVKROoUKWCnZXwoApinhAs946OZPBgbQrTDfh9rQOyCdzCuKdESrKlSldGg+2XFFG7grY0HkhN4UAV1JphV9YQV0as0kavBVUsJBsm3UgUVsKcLz3rGingr34ZQGDHJWLmrQC5pTszlIWZShE+JCk8JR5UEM1WdKXc0g2Rw2UZlJNIcUV2ILiCJXKUarQe2+BP/AFht0ELuq9Gy4jAudyc7nJpQL6wL+67dDuzr8XlhqmOpz87dv6hyTeDqBxtpqCFTVKGIIILqggvINN1IOd2/5bZcIADeY21KtuHB1g7WBmPXf6reSo7YuxsG5UHqTQI6ffqtPCSLIE6ITnRMKYQCZDu4693VHQFL+McxBIK4qhjKmkx3L1zH8LFQXC56t+FBsFrPyNp5mq/lg5yhxSoGgZj5lYrk/horSX+YZbju6DpunaboCrab4AhTr4iBK5zmosxVUC6VVU8ZIlb/AIuBKluh0WlNyZ1VdgaweJCfDoClD2iWKpKnrNgq7xb1T4lVdC2mUXXVlTcqzCUyrNjVMmFD1KyLmsh0m2U3tWIyPx1Y4SpZUbxBTmDdCtam0qHJcuekcS5S+Mk8RVWc9WTRcpG2lHa5JB6NTcufczKwpco5lF5QwSlYWEN1A0kZrURoWsMjAsoooYjsYtuC6KRQnUZYrznAskfMWDSctG8HpJXpjt15rg2ZYApEgRAFOmI8S6dl0aVUdficv9Dj6JiMxPMw0EyeghGwo18PqgUqxcbsc3vy/QlMYbU+CpnoIYaoVPoiEWQan0SsoG4Qh6A9x/ZGeEIAo6EzsqeFRDgQU/SpoGBEPqt5OBHc4D91y6k9x5UnbEzw0clifq4gAkLFlkizkW0kHF0CRqoUcV1TTKgK7/WVHTE6XDyUbGYfJSceisv4hrDTBBJqPDGgRrBcSegDSUPj0H4dP8zh5D/CmUDR6SSJcHwRbTZ3KydSTVIBoA5AKNVwVbA9SSEa1Kyr34WTorSpWEwiU4Q4E+tCGHwcJ2lhUzTcFLMp2B6zVOgiOwpKnScm2uUesPUioqYG6k3DEJ//ANw9ymQpcEJ6aRVuplLVaZVy9iCaKxcDGUSpZRKap0SnhRRWUlm9MW0Rbh5RW4ZPNYihiPWCiIfAWhSTlG4PeQsLE4xotIAxi26mjEQFClUlXkqkAdSse4rzHBUzNobz/lZZvpM969WeLHuPsvJKDGXzMmR/0XjzJldGjeTp8bssRr99yLhgb+CDSYG6AAA6DTWSt4ep83eFbZ3cDpEBQqFSzWQyU7GDqEAGbAX9LqAcJB1CI6/j7FAgDsiwykAJ8oTOt/GnFHUaDW0TFWs9rKcaiTc/fNWNIZKsOMk0hJ5lhgn1XC8CxjsZjaJd8mGp77v0nz/8V0X4q4yzDmi97srSXMOpMFs2A1uAuNRbweJfZcMwuYZjvf8ARYp4fFBzWkSAQCARBgi0jZYlsHZ49/rBTuE48J5LnC1ZSF16bmHuo7fD8Wa+uw7U2OI/3VOyP+0O/wDspv4n8TGNvZjfU/ZXF4Z5GZw5n/tt+qJgsQQ4um5WTllDev8A2eoO4oOaUxHFxzXGjGu5oVXEwCUpTKfkXwdFw7iWZz3k6mB3BXLMbI1XF4OplaB93TRxZ5qd5K1qOjZxn+eKewEkqzOPC88wWIJqudPRXVLF9VCm6EtY7GjjxzTjceOa4hmM6owxvVG5jWudV/qI+If9oTDceCuGfjYeL7JqnxDqpbYvcdmMSFnxwuTHFY3WHi/VIlzOtGICk3FDmuO/1fqlcTxIg5mmD7pULejvRigp/wAWFwmH/EGbUweSM7jXVFBvR1uHxYzPHWfNHOKC4BnG4qm+oHonRxoc01EN51eJxYylIYPiIuJXOYjjMghU9LihEo2MTmeh1ceMrr7H2XmuDDj8pAt/Uyt6ZiB5Junx7MXtvLQPEFsz7+Sr8NUpz2nSRBgPrk62JB2WunFpM7vDd3+iNXirWmDiKGsEQTGsyM9lZYR8tabGQ0yAQDPIHRKtwlN7s4EXzOGQAOIEXDhY9QnaLABlAgCAPAKpV0dyvseYfZRsoNfZSBspTLXBowlapiTyDj5BNwlXjsv/ANrvZUJ8Mr/wZjwxtQ/1OdLj995VdiuKHGY1tR16FFwDQdCSdesmD3AKjo4o02vaP64Hd+ZEw1XLSAb+aT4FQoJRPAs9Ed+LKYMEmQtLhiwG5eAeoKxX6xbjT2QoMUviS0eqBXdAPX62QZhG1CKUc/c3KALFqJXf2QBsfdB+JLh0+hUvkZaPqwEpWxEkDqsNUJTPJJTYIu6c/DFSRBcWgb2AJPddbfiOSrmv0HL7Km5yHwFk8NVInqSmm4lySpaBGKmMcIVjIxZ3KNSxLi0E2MCw7lU1XTbmQPDf0lPUzKugJ1cQbGUxTrkjVIvdfuUqFSQTzlTQDb655ojahKrX1LreGxJLoQkA8apG62axSrn3UgVVCI1JBmUKpjdBN5Rar5MKoxr8tQIqhouS8ghTdWKXdUkNKG+ryQuQGH1zGqDSqyoxIS9LUp1mhmuJEhzSN8oP/F7T7ZldcKwjWPLqQZMQT8So4xJM9pvMqnxnaaOjh62Pur2g5sAOqb2iuXGTGxH12TtxtHo+FVMsSfqjU26/fP8ARLsoBpN3GbdpxMeCaww1WbPTI0nXMo6VGqaSQlwRcSlaphj/APa72TVSBvc7Kr4lW7LgPyu8yLKhSfxZwddxlzhpceeqcw4GXUCwN3NGtzc7Kue3tEDQGO8jUqdJmaSdBZo6/sqbo8F8DPxltKU3WFj4BYgmh51SHdCpNEx1cPQyo12zA6KTKxgMNodmI6hpA904qmSaayagHX9kAiHkcifdM4MyXHfbwQHy6qToCSdJsNbbqaxYEnCGkoOGGh218kSvUGWBut4USI8PP/CVZHRLDuTVUdklAFODCarEZPJWl8WIiBACYdRMSNOalQoGpAbqeZAEASSSbARutNxjmtytNoOaQDrYCD92TxFCEmn+Z3D1P+CnqDlW4WXvdF5MCPRXGALA0se2Hz82hEaghEfsAGLsJ5oOEqwYRuLObkAGo32VdTqgAE9yiT+QJDlc3QcMDmMLQqXRMK6MxQMIXQmhV7ItB3vP+EnTOYzy0Q69ebKuEIapGbpDjA7bT4ItCtCDxO8IUsDDHFALTqkHoUvRbLesopFr7+hWUW+wG6DhCxrNUCmyCPVbxToHitVLFgE3V9RrOsGkO6fFFri9mqgoVJjvCu21QSJqR/8AJSPsETzk7/DdWy0pE7gA7gGfWAjYY3P3sq+niWA/+qHb3cywido5JvCv1cLgmxF7Rss2eomZX1TLHSPBL4jYqVJ9khLkT467K1lQaseD/wAXdl3ofRKYxp+G939jo74THFG/FDmTqCPMaqpxGOjCgnVwgjro71lPtGU5KNt8UcsG/wBI1Np9z4mSj4yiWhgFgQcvWLEqOFJcdpNmzYdSTyAUaPbD41bBHd/V5/otHE8ZhMLiIaByn3KxCpgRvv7raz3Bgbpvkyl69W7n98+bUX4eUgHa/kgFmaG8wZ8JP0VzeKM0M4b5WjmZ8r/QIuHByvPUgdxco4FkEDpA8f8ACbgAvbtB9Lp2nSAqK4v3D3U3dgNvc389lmXfnfw2Q8W6/cAs28lDmHfJEpnEsGVpkEGbDUQd1Sisdk+AWtYfL7+9VTliiWWT6uURvv8AQING7XdblQrtl8NEabz3knqVKtRLBE/MI87JythtwB4QS24kGZBFj4FOH6pfB1BmMaCw+qaruABj75Ii6QU+RfE1tARIcTpr4JWvTina4mxV2zLQYKrr1Dak3lzd07/1VVVrOJL39qXS4HdE4VG28gjTW2b7eKwGSTECdNvDool0m2ntKNhohSmBNvynaUuaaYeRIG26gaRJ7I2mJ+9oWjyBNrQAlKwkFN5bCbJeq2xWUuBmzQc0NMdl4meXOeSPRYC1AwVTKLkxBaRz5WKNh7/Lru3fw5oVAzVKsLg+BQ2tzk9Amq+FzszN1GoStB9iBvY92pVuOUnwIMGBpbB1LenJX9B7pHzO730SANz2brm67yXt6EREc9psukwjDpme22pFCSYH5R1TlR6XhK0xaoyuATmII2FJjiXAwA0F12XmdbK8wM5RIg7jkYul8sWJnrb6JjDvtfdQ3Z26arBvECy57BcVeaz2bBX2KfDXHkFxvBSXVnd6l8GOrJrUijpWv+ZxtrC4/i9QtlnUuH/K/vK6PjNXKwxoFyz3F5c46EOjvAkegKuGMmPkytqKI4VhyOJFtzybuPE+xWqFTI6m6IY/MJ/MJg+RWBpbE6uExyaPlb43PioVKMNc0z2e2wGQYOtvLyWq6OEnliRyJHkVixt781pccnlkh69YuJJ1iFrhj5qX/I//AMSoVqcC9twgUyRfv9lq+SaLzA0u0TsAT5CP1VY2tM8yfdN0H5MK47vsO4KqoT4i/mYRL7AfrRmgaKvrulxRn1byeSXUDQTC0pKdxNX+YB+WB5KXCGjOGnUwT5yB9Uo/5y4/mMea0rAItBVgZuZ9OSEXyS7qcomY39ApsaXBonT06rVN4bVZAByzY3EnWfvZN5dCSFcKYBd1T2HEQ92h+UcyN0XgmEFQPDrNB7X6IHFcVnqAgQwdlg7o2VONR3fwH4E+IVXOqGTp2RGgA5IdbEQy+uyZqkBzrTP1Cg3Bzd2kEnoALDzhQ4tsKJB8AdIH36LdI+ShSeIFpsJ9ESWhoABnUmbeSkbQxRGbUwtVsRlNkJl7+XehMGx8O8aeeitSxRNG69Uk3Qg+xWVCo2LTsB6lZ3byMNhyC3qCjsZ4X1HTkq3CvieSshdF1IGGOMLZa6Jggx96pB0tOaLbJjF0e0TMTz5rdEkDIRLTz59+y0knY6NYd7qj2NawkyCYE2m66dtDIQTSLrTGSiCCL8+5c3wt721h8N0RrMT3ELqWhzqmb5Tz+G243GYFG6z0PC7CMql2rHNj82W94tBKJRdH7KT2ka9FBoUM7mu0R4xUik/u/ZclwukWjODqfqui47V/ku8UtwbCNbRknXSU3lI5dRb9T9Ff+J8SAxrBq65VYMG74ZcBIbGb/wDUeE+ajjQTXcXHstsP0XQ/DDcM4C/ZJJ5yh9IiKWo5Sf0cvVdmN55AE3jYSseTJvOUkG8ggmDfffzQajteekolbEZptE7AAAdABorT5OBoxui2ttc3cwVpYbSTRfNNg3Fh5rWLsY2geyBSeJHKUzSb8SsG83DyC0lbYBcZV/lgDYe6TomBmPWEXHshzh1IjpNkvVBIJGgj1NkL6BI05xciUkRsBvUifOfpCAKxBslyNlrgrS7cNN+rrD3U8VRGRhi5N+7YffNCw5zAN0LjfuH7prFtI6gOHor4jZILC1MrszhYbc+S1S7VQOaNSLcpkotUhwDd9T4o3DR8JrnalwLW/wBvMo08vJeKC8Wxww7fhUgCJJqE7vcJjrCq8S6Wg85PiY/RR4oy7jM9r6/uttjIBvAjvj9fZPVk5OiS0wFQQX5Z+Vs94MeX6JbHVeyRoD67wkKlbKxuup80zVeHUxOsA+cH2SlK0JidOoSy2th5G30R9Qb3sPS6lhyMgFraef7pVrZeTsL+X36rLhmjatFgxkNA7z5x9AFHLvuoVnmP7ijUWdnrunL7RkxGsb+qhVsIy6kX38ETENunsc8OAIGjR4SNEo5yaRVoqqJhxtKaFc2HmlGGHnuRQ26qQhpsk3usbiy06S3cKB1MbIWa90J2CwyVCiQw1L5nOEeJldBw2qzRzGh+w+EJvq7NuFUVP6G69oddTGn0Vk/CH5hDY1Pwi3xHb6qu7R26CdNou8LVJMEzyTVIazz9FUsqZWB4cLCS4tJtFzAMpqpiIpzIlwtFtRqJWmvHNnT401sa+ir/ABHWBblBmdUXjNPLhQQYLQLgqn4kYqMbJMwfVT/FmOzUwxve7pGyiKtow31vb/4J8MaKjocbXPertlYfwz+gIXLcFqi7XD6K1wUClUgmRoCbeIUcSyTpNqLS+mVFUy421+q1od/P6QjVMW0iCwA8xbzQneqp4eDkBvxEGIHksRhhgdXtHQrE0h0weDph7iO+PNM4SrkeXbgQ07ZnGBPv4JLBVsrydiYR2VWyM85C8F2XXszYeYVdoismYyq4ucHXyFwncy43PNZP8st5lv1/VLkEy46m5nvRabrjoolhjeCWJHaJGxyx0aB+6jSZMqLzfvPqVLDXMJCLXhTi14cNWwQSAegsbbouKqsdTloAJc6QAcogiA3pr5pZphh5kgNvt9wt4pwaxoG2VnfEk+pKJP4bRwxYxweHv5lvaeRcNE2HV2g6ex21Gk25yByBVZiMcKbA1gDc8Gpln+kACCT0nvcULBkzqRGs621laSikkkFFnicIHZiN/dLspm86CZPIfrojGsQem3ktvqS0jSdVzN0ySsd2mx/dbpJWGoXOPLQdALD2ClVw5myC0ZTBOnaJHlHutLtDWTZbldCPn0AEudpGsbevsENvaumGvyAkfNoD+QaQP7o3270ksiZpxuwO5352UhiBJO230CXJMxytPKQZ9lF1SYERGv0RJZL2/HIxVEp3BU/5bp6/slKFzEhO0GguAJt7ogskXTKmiyXCNf05hWLMIS1xn+qLpfiLMlZwb4dxUqNV4aRKuqwyrI0gZ70zSqsFQZh2SC12+v7wUkKhlEosuSeSyTaeBReSGOrNztA6AK1weMZF2yRyY4X6wqRuGDnhznBtxlbBcXEG1hoEUgsqdD0I91pwrOnTk0rR1WGex1ODpy0j9EiMSQ9rXO7IBynnyDuqr87pkaQo1Ma0Mc0jtONuXd0WmpLckGnKpNE31B/FMcdG3P33pHjGIzvnd5sP7dpUGPJdBuLeIF4QqlJ1Su06AuhvQDokuB3ux+Q3FqIpvpwC05RI9ZBUaGIs4c/1Vxx/CF1OXPkt0GUNHhv6rm6QIUVdBq3CQetEXuYuSb+KCXd/TqtFpJ56wO7mFCqSMo5a+JWrjaMCT2SdfNaUcwW1FiBPMZe6UdhGQg9DO/QDvlI5jN1YU8M4hv8AdoVpVFNULmrKOgnDODoI5z3ASfRTBsokiZGOvCLS1QmiyyVJJZYaiXyQbMIgcwTcjxLfNTr6Cec/uh4Z/wAMH/jmHSQSJ8h4ImKrZRcghoAB55rz4CPNGzcVSoWpvDDLmyJlveNCiMxAe+XW19BN/JQqkFonVCbQlpjn9IQsqiSxfVuL8o8pUzVBVS6uQfCE0Q4QSLHfryUuNiqx3NCDUog6dFKhUlTez/KjaxJ0xPDjKSJ19Fph7WVT3ujtqBpmNfvVUsvIxPE1yCQOc+MfsFqnVc4S+bfYRX5S8kGx57ItYDLGq2awy28JC/xDEhN4atI5HdJtCE2pl1WUSHke4jVzODugWqWJERAPJLl8odNl05ZGsDNG5umQ+QUiXwU5Q+RzlCQqEG1P5jSdiPdN4locCdeQGb7CUqsl4gAAkczfl/hPCW2EEDW7o9RZXVHTpr4/gNwerZwKSx4AeFLF1g0hwsTrCRxFTM6Vq5JwoiSSbG2Pyi2pR24uHsgXGvQlKMf5j7ugUnnOYHgFCQo2njkv+L1+y068wqOpe++qYGIn5kLE09IVOkOc3PLFPiX6dIQZutusVtyd4EuAMlYplyxMYMtkA8yR5JulinBoYDpcdFixU8DZsvmTJnQ951QQVixQyGFYtxcStLFHZBZ06YcL6S0uHMXJj0SraxqOywLknTXMQI8Leq0sWrxFFQfItUcQTuAYRG1iBbdYsWbQSQN436/furgYvNTDSLg67ctNytrFUXgd0K0Hw4t5fRWNM5gsWISMpgH0kBzT4LSxYyBCtZu4WqZI3WLE7GNUboWKpwbLFiqsWC5BAxZTp/p6hYsU9WMhnkqwou/lxGpnyWLExvgXzjMABuN3COsgpyq2Bcm/9xPnIWliaNtL/VldVZm12SVWbAbLFiIkdlk0gMsJLrk8gEu+rluLSLrFib5HZFjSWyiU8RaFtYgkGacylnCFixKL6EiBKxYsWhZ//9k="/>
          <p:cNvSpPr>
            <a:spLocks noChangeAspect="1" noChangeArrowheads="1"/>
          </p:cNvSpPr>
          <p:nvPr/>
        </p:nvSpPr>
        <p:spPr bwMode="auto">
          <a:xfrm>
            <a:off x="155575" y="-1447800"/>
            <a:ext cx="4552950" cy="30289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8" name="AutoShape 6" descr="data:image/jpeg;base64,/9j/4AAQSkZJRgABAQAAAQABAAD/2wCEAAkGBxQSEhQUExQWFRUXFxcYFBUVFBQVGBcYFRYXGBQXFBQYHCggGBolHBYUIjEhJSkrLi4uFx8zODMsNygtLisBCgoKDg0OGxAQGiwkHCQsLCwsLCwsLCwsLCwsLCwsLCwsLCwsLCwsLCwsLCwsLCwsLCwsLCwsLCwsLCwsLCwsLP/AABEIALcBEwMBIgACEQEDEQH/xAAbAAACAgMBAAAAAAAAAAAAAAADBAIFAAEGB//EAD4QAAEDAgQDBgQEBQMDBQAAAAEAAhEDIQQSMUEFUWEicYGRobETMsHwBlLR4RQjQmLxFXKCU6KyM0ODksL/xAAZAQADAQEBAAAAAAAAAAAAAAAAAQIDBAX/xAAnEQACAgEEAgICAgMAAAAAAAAAAQIRIQMSMUEEEyJRYYGRsRQycf/aAAwDAQACEQMRAD8Abw2G7KnSw8lO0mpvDUlwHl0bw2GgIz6SOxq1UcgdC9OjdMtpKDSpZylYEy6EniaqjiKyQq4mU0wMfBKg+VKkRKc+EEN0BUVKROoUKWCnZXwoApinhAs946OZPBgbQrTDfh9rQOyCdzCuKdESrKlSldGg+2XFFG7grY0HkhN4UAV1JphV9YQV0as0kavBVUsJBsm3UgUVsKcLz3rGingr34ZQGDHJWLmrQC5pTszlIWZShE+JCk8JR5UEM1WdKXc0g2Rw2UZlJNIcUV2ILiCJXKUarQe2+BP/AFht0ELuq9Gy4jAudyc7nJpQL6wL+67dDuzr8XlhqmOpz87dv6hyTeDqBxtpqCFTVKGIIILqggvINN1IOd2/5bZcIADeY21KtuHB1g7WBmPXf6reSo7YuxsG5UHqTQI6ffqtPCSLIE6ITnRMKYQCZDu4693VHQFL+McxBIK4qhjKmkx3L1zH8LFQXC56t+FBsFrPyNp5mq/lg5yhxSoGgZj5lYrk/horSX+YZbju6DpunaboCrab4AhTr4iBK5zmosxVUC6VVU8ZIlb/AIuBKluh0WlNyZ1VdgaweJCfDoClD2iWKpKnrNgq7xb1T4lVdC2mUXXVlTcqzCUyrNjVMmFD1KyLmsh0m2U3tWIyPx1Y4SpZUbxBTmDdCtam0qHJcuekcS5S+Mk8RVWc9WTRcpG2lHa5JB6NTcufczKwpco5lF5QwSlYWEN1A0kZrURoWsMjAsoooYjsYtuC6KRQnUZYrznAskfMWDSctG8HpJXpjt15rg2ZYApEgRAFOmI8S6dl0aVUdficv9Dj6JiMxPMw0EyeghGwo18PqgUqxcbsc3vy/QlMYbU+CpnoIYaoVPoiEWQan0SsoG4Qh6A9x/ZGeEIAo6EzsqeFRDgQU/SpoGBEPqt5OBHc4D91y6k9x5UnbEzw0clifq4gAkLFlkizkW0kHF0CRqoUcV1TTKgK7/WVHTE6XDyUbGYfJSceisv4hrDTBBJqPDGgRrBcSegDSUPj0H4dP8zh5D/CmUDR6SSJcHwRbTZ3KydSTVIBoA5AKNVwVbA9SSEa1Kyr34WTorSpWEwiU4Q4E+tCGHwcJ2lhUzTcFLMp2B6zVOgiOwpKnScm2uUesPUioqYG6k3DEJ//ANw9ymQpcEJ6aRVuplLVaZVy9iCaKxcDGUSpZRKap0SnhRRWUlm9MW0Rbh5RW4ZPNYihiPWCiIfAWhSTlG4PeQsLE4xotIAxi26mjEQFClUlXkqkAdSse4rzHBUzNobz/lZZvpM969WeLHuPsvJKDGXzMmR/0XjzJldGjeTp8bssRr99yLhgb+CDSYG6AAA6DTWSt4ep83eFbZ3cDpEBQqFSzWQyU7GDqEAGbAX9LqAcJB1CI6/j7FAgDsiwykAJ8oTOt/GnFHUaDW0TFWs9rKcaiTc/fNWNIZKsOMk0hJ5lhgn1XC8CxjsZjaJd8mGp77v0nz/8V0X4q4yzDmi97srSXMOpMFs2A1uAuNRbweJfZcMwuYZjvf8ARYp4fFBzWkSAQCARBgi0jZYlsHZ49/rBTuE48J5LnC1ZSF16bmHuo7fD8Wa+uw7U2OI/3VOyP+0O/wDspv4n8TGNvZjfU/ZXF4Z5GZw5n/tt+qJgsQQ4um5WTllDev8A2eoO4oOaUxHFxzXGjGu5oVXEwCUpTKfkXwdFw7iWZz3k6mB3BXLMbI1XF4OplaB93TRxZ5qd5K1qOjZxn+eKewEkqzOPC88wWIJqudPRXVLF9VCm6EtY7GjjxzTjceOa4hmM6owxvVG5jWudV/qI+If9oTDceCuGfjYeL7JqnxDqpbYvcdmMSFnxwuTHFY3WHi/VIlzOtGICk3FDmuO/1fqlcTxIg5mmD7pULejvRigp/wAWFwmH/EGbUweSM7jXVFBvR1uHxYzPHWfNHOKC4BnG4qm+oHonRxoc01EN51eJxYylIYPiIuJXOYjjMghU9LihEo2MTmeh1ceMrr7H2XmuDDj8pAt/Uyt6ZiB5Junx7MXtvLQPEFsz7+Sr8NUpz2nSRBgPrk62JB2WunFpM7vDd3+iNXirWmDiKGsEQTGsyM9lZYR8tabGQ0yAQDPIHRKtwlN7s4EXzOGQAOIEXDhY9QnaLABlAgCAPAKpV0dyvseYfZRsoNfZSBspTLXBowlapiTyDj5BNwlXjsv/ANrvZUJ8Mr/wZjwxtQ/1OdLj995VdiuKHGY1tR16FFwDQdCSdesmD3AKjo4o02vaP64Hd+ZEw1XLSAb+aT4FQoJRPAs9Ed+LKYMEmQtLhiwG5eAeoKxX6xbjT2QoMUviS0eqBXdAPX62QZhG1CKUc/c3KALFqJXf2QBsfdB+JLh0+hUvkZaPqwEpWxEkDqsNUJTPJJTYIu6c/DFSRBcWgb2AJPddbfiOSrmv0HL7Km5yHwFk8NVInqSmm4lySpaBGKmMcIVjIxZ3KNSxLi0E2MCw7lU1XTbmQPDf0lPUzKugJ1cQbGUxTrkjVIvdfuUqFSQTzlTQDb655ojahKrX1LreGxJLoQkA8apG62axSrn3UgVVCI1JBmUKpjdBN5Rar5MKoxr8tQIqhouS8ghTdWKXdUkNKG+ryQuQGH1zGqDSqyoxIS9LUp1mhmuJEhzSN8oP/F7T7ZldcKwjWPLqQZMQT8So4xJM9pvMqnxnaaOjh62Pur2g5sAOqb2iuXGTGxH12TtxtHo+FVMsSfqjU26/fP8ARLsoBpN3GbdpxMeCaww1WbPTI0nXMo6VGqaSQlwRcSlaphj/APa72TVSBvc7Kr4lW7LgPyu8yLKhSfxZwddxlzhpceeqcw4GXUCwN3NGtzc7Kue3tEDQGO8jUqdJmaSdBZo6/sqbo8F8DPxltKU3WFj4BYgmh51SHdCpNEx1cPQyo12zA6KTKxgMNodmI6hpA904qmSaayagHX9kAiHkcifdM4MyXHfbwQHy6qToCSdJsNbbqaxYEnCGkoOGGh218kSvUGWBut4USI8PP/CVZHRLDuTVUdklAFODCarEZPJWl8WIiBACYdRMSNOalQoGpAbqeZAEASSSbARutNxjmtytNoOaQDrYCD92TxFCEmn+Z3D1P+CnqDlW4WXvdF5MCPRXGALA0se2Hz82hEaghEfsAGLsJ5oOEqwYRuLObkAGo32VdTqgAE9yiT+QJDlc3QcMDmMLQqXRMK6MxQMIXQmhV7ItB3vP+EnTOYzy0Q69ebKuEIapGbpDjA7bT4ItCtCDxO8IUsDDHFALTqkHoUvRbLesopFr7+hWUW+wG6DhCxrNUCmyCPVbxToHitVLFgE3V9RrOsGkO6fFFri9mqgoVJjvCu21QSJqR/8AJSPsETzk7/DdWy0pE7gA7gGfWAjYY3P3sq+niWA/+qHb3cywido5JvCv1cLgmxF7Rss2eomZX1TLHSPBL4jYqVJ9khLkT467K1lQaseD/wAXdl3ofRKYxp+G939jo74THFG/FDmTqCPMaqpxGOjCgnVwgjro71lPtGU5KNt8UcsG/wBI1Np9z4mSj4yiWhgFgQcvWLEqOFJcdpNmzYdSTyAUaPbD41bBHd/V5/otHE8ZhMLiIaByn3KxCpgRvv7raz3Bgbpvkyl69W7n98+bUX4eUgHa/kgFmaG8wZ8JP0VzeKM0M4b5WjmZ8r/QIuHByvPUgdxco4FkEDpA8f8ACbgAvbtB9Lp2nSAqK4v3D3U3dgNvc389lmXfnfw2Q8W6/cAs28lDmHfJEpnEsGVpkEGbDUQd1Sisdk+AWtYfL7+9VTliiWWT6uURvv8AQING7XdblQrtl8NEabz3knqVKtRLBE/MI87JythtwB4QS24kGZBFj4FOH6pfB1BmMaCw+qaruABj75Ii6QU+RfE1tARIcTpr4JWvTina4mxV2zLQYKrr1Dak3lzd07/1VVVrOJL39qXS4HdE4VG28gjTW2b7eKwGSTECdNvDool0m2ntKNhohSmBNvynaUuaaYeRIG26gaRJ7I2mJ+9oWjyBNrQAlKwkFN5bCbJeq2xWUuBmzQc0NMdl4meXOeSPRYC1AwVTKLkxBaRz5WKNh7/Lru3fw5oVAzVKsLg+BQ2tzk9Amq+FzszN1GoStB9iBvY92pVuOUnwIMGBpbB1LenJX9B7pHzO730SANz2brm67yXt6EREc9psukwjDpme22pFCSYH5R1TlR6XhK0xaoyuATmII2FJjiXAwA0F12XmdbK8wM5RIg7jkYul8sWJnrb6JjDvtfdQ3Z26arBvECy57BcVeaz2bBX2KfDXHkFxvBSXVnd6l8GOrJrUijpWv+ZxtrC4/i9QtlnUuH/K/vK6PjNXKwxoFyz3F5c46EOjvAkegKuGMmPkytqKI4VhyOJFtzybuPE+xWqFTI6m6IY/MJ/MJg+RWBpbE6uExyaPlb43PioVKMNc0z2e2wGQYOtvLyWq6OEnliRyJHkVixt781pccnlkh69YuJJ1iFrhj5qX/I//AMSoVqcC9twgUyRfv9lq+SaLzA0u0TsAT5CP1VY2tM8yfdN0H5MK47vsO4KqoT4i/mYRL7AfrRmgaKvrulxRn1byeSXUDQTC0pKdxNX+YB+WB5KXCGjOGnUwT5yB9Uo/5y4/mMea0rAItBVgZuZ9OSEXyS7qcomY39ApsaXBonT06rVN4bVZAByzY3EnWfvZN5dCSFcKYBd1T2HEQ92h+UcyN0XgmEFQPDrNB7X6IHFcVnqAgQwdlg7o2VONR3fwH4E+IVXOqGTp2RGgA5IdbEQy+uyZqkBzrTP1Cg3Bzd2kEnoALDzhQ4tsKJB8AdIH36LdI+ShSeIFpsJ9ESWhoABnUmbeSkbQxRGbUwtVsRlNkJl7+XehMGx8O8aeeitSxRNG69Uk3Qg+xWVCo2LTsB6lZ3byMNhyC3qCjsZ4X1HTkq3CvieSshdF1IGGOMLZa6Jggx96pB0tOaLbJjF0e0TMTz5rdEkDIRLTz59+y0knY6NYd7qj2NawkyCYE2m66dtDIQTSLrTGSiCCL8+5c3wt721h8N0RrMT3ELqWhzqmb5Tz+G243GYFG6z0PC7CMql2rHNj82W94tBKJRdH7KT2ka9FBoUM7mu0R4xUik/u/ZclwukWjODqfqui47V/ku8UtwbCNbRknXSU3lI5dRb9T9Ff+J8SAxrBq65VYMG74ZcBIbGb/wDUeE+ajjQTXcXHstsP0XQ/DDcM4C/ZJJ5yh9IiKWo5Sf0cvVdmN55AE3jYSseTJvOUkG8ggmDfffzQajteekolbEZptE7AAAdABorT5OBoxui2ttc3cwVpYbSTRfNNg3Fh5rWLsY2geyBSeJHKUzSb8SsG83DyC0lbYBcZV/lgDYe6TomBmPWEXHshzh1IjpNkvVBIJGgj1NkL6BI05xciUkRsBvUifOfpCAKxBslyNlrgrS7cNN+rrD3U8VRGRhi5N+7YffNCw5zAN0LjfuH7prFtI6gOHor4jZILC1MrszhYbc+S1S7VQOaNSLcpkotUhwDd9T4o3DR8JrnalwLW/wBvMo08vJeKC8Wxww7fhUgCJJqE7vcJjrCq8S6Wg85PiY/RR4oy7jM9r6/uttjIBvAjvj9fZPVk5OiS0wFQQX5Z+Vs94MeX6JbHVeyRoD67wkKlbKxuup80zVeHUxOsA+cH2SlK0JidOoSy2th5G30R9Qb3sPS6lhyMgFraef7pVrZeTsL+X36rLhmjatFgxkNA7z5x9AFHLvuoVnmP7ijUWdnrunL7RkxGsb+qhVsIy6kX38ETENunsc8OAIGjR4SNEo5yaRVoqqJhxtKaFc2HmlGGHnuRQ26qQhpsk3usbiy06S3cKB1MbIWa90J2CwyVCiQw1L5nOEeJldBw2qzRzGh+w+EJvq7NuFUVP6G69oddTGn0Vk/CH5hDY1Pwi3xHb6qu7R26CdNou8LVJMEzyTVIazz9FUsqZWB4cLCS4tJtFzAMpqpiIpzIlwtFtRqJWmvHNnT401sa+ir/ABHWBblBmdUXjNPLhQQYLQLgqn4kYqMbJMwfVT/FmOzUwxve7pGyiKtow31vb/4J8MaKjocbXPertlYfwz+gIXLcFqi7XD6K1wUClUgmRoCbeIUcSyTpNqLS+mVFUy421+q1od/P6QjVMW0iCwA8xbzQneqp4eDkBvxEGIHksRhhgdXtHQrE0h0weDph7iO+PNM4SrkeXbgQ07ZnGBPv4JLBVsrydiYR2VWyM85C8F2XXszYeYVdoismYyq4ucHXyFwncy43PNZP8st5lv1/VLkEy46m5nvRabrjoolhjeCWJHaJGxyx0aB+6jSZMqLzfvPqVLDXMJCLXhTi14cNWwQSAegsbbouKqsdTloAJc6QAcogiA3pr5pZphh5kgNvt9wt4pwaxoG2VnfEk+pKJP4bRwxYxweHv5lvaeRcNE2HV2g6ex21Gk25yByBVZiMcKbA1gDc8Gpln+kACCT0nvcULBkzqRGs621laSikkkFFnicIHZiN/dLspm86CZPIfrojGsQem3ktvqS0jSdVzN0ySsd2mx/dbpJWGoXOPLQdALD2ClVw5myC0ZTBOnaJHlHutLtDWTZbldCPn0AEudpGsbevsENvaumGvyAkfNoD+QaQP7o3270ksiZpxuwO5352UhiBJO230CXJMxytPKQZ9lF1SYERGv0RJZL2/HIxVEp3BU/5bp6/slKFzEhO0GguAJt7ogskXTKmiyXCNf05hWLMIS1xn+qLpfiLMlZwb4dxUqNV4aRKuqwyrI0gZ70zSqsFQZh2SC12+v7wUkKhlEosuSeSyTaeBReSGOrNztA6AK1weMZF2yRyY4X6wqRuGDnhznBtxlbBcXEG1hoEUgsqdD0I91pwrOnTk0rR1WGex1ODpy0j9EiMSQ9rXO7IBynnyDuqr87pkaQo1Ma0Mc0jtONuXd0WmpLckGnKpNE31B/FMcdG3P33pHjGIzvnd5sP7dpUGPJdBuLeIF4QqlJ1Su06AuhvQDokuB3ux+Q3FqIpvpwC05RI9ZBUaGIs4c/1Vxx/CF1OXPkt0GUNHhv6rm6QIUVdBq3CQetEXuYuSb+KCXd/TqtFpJ56wO7mFCqSMo5a+JWrjaMCT2SdfNaUcwW1FiBPMZe6UdhGQg9DO/QDvlI5jN1YU8M4hv8AdoVpVFNULmrKOgnDODoI5z3ASfRTBsokiZGOvCLS1QmiyyVJJZYaiXyQbMIgcwTcjxLfNTr6Cec/uh4Z/wAMH/jmHSQSJ8h4ImKrZRcghoAB55rz4CPNGzcVSoWpvDDLmyJlveNCiMxAe+XW19BN/JQqkFonVCbQlpjn9IQsqiSxfVuL8o8pUzVBVS6uQfCE0Q4QSLHfryUuNiqx3NCDUog6dFKhUlTez/KjaxJ0xPDjKSJ19Fph7WVT3ujtqBpmNfvVUsvIxPE1yCQOc+MfsFqnVc4S+bfYRX5S8kGx57ItYDLGq2awy28JC/xDEhN4atI5HdJtCE2pl1WUSHke4jVzODugWqWJERAPJLl8odNl05ZGsDNG5umQ+QUiXwU5Q+RzlCQqEG1P5jSdiPdN4locCdeQGb7CUqsl4gAAkczfl/hPCW2EEDW7o9RZXVHTpr4/gNwerZwKSx4AeFLF1g0hwsTrCRxFTM6Vq5JwoiSSbG2Pyi2pR24uHsgXGvQlKMf5j7ugUnnOYHgFCQo2njkv+L1+y068wqOpe++qYGIn5kLE09IVOkOc3PLFPiX6dIQZutusVtyd4EuAMlYplyxMYMtkA8yR5JulinBoYDpcdFixU8DZsvmTJnQ951QQVixQyGFYtxcStLFHZBZ06YcL6S0uHMXJj0SraxqOywLknTXMQI8Leq0sWrxFFQfItUcQTuAYRG1iBbdYsWbQSQN436/furgYvNTDSLg67ctNytrFUXgd0K0Hw4t5fRWNM5gsWISMpgH0kBzT4LSxYyBCtZu4WqZI3WLE7GNUboWKpwbLFiqsWC5BAxZTp/p6hYsU9WMhnkqwou/lxGpnyWLExvgXzjMABuN3COsgpyq2Bcm/9xPnIWliaNtL/VldVZm12SVWbAbLFiIkdlk0gMsJLrk8gEu+rluLSLrFib5HZFjSWyiU8RaFtYgkGacylnCFixKL6EiBKxYsWhZ//9k="/>
          <p:cNvSpPr>
            <a:spLocks noChangeAspect="1" noChangeArrowheads="1"/>
          </p:cNvSpPr>
          <p:nvPr/>
        </p:nvSpPr>
        <p:spPr bwMode="auto">
          <a:xfrm>
            <a:off x="155575" y="-1447800"/>
            <a:ext cx="4552950" cy="30289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 name="Subtitle 2"/>
          <p:cNvSpPr txBox="1">
            <a:spLocks/>
          </p:cNvSpPr>
          <p:nvPr/>
        </p:nvSpPr>
        <p:spPr>
          <a:xfrm>
            <a:off x="-71813" y="171450"/>
            <a:ext cx="9596813" cy="685800"/>
          </a:xfrm>
          <a:prstGeom prst="rect">
            <a:avLst/>
          </a:prstGeom>
        </p:spPr>
        <p:txBody>
          <a:bodyPr/>
          <a:lstStyle/>
          <a:p>
            <a:pPr indent="0" algn="ctr">
              <a:spcBef>
                <a:spcPct val="20000"/>
              </a:spcBef>
              <a:buFont typeface="Arial"/>
              <a:buNone/>
              <a:defRPr/>
            </a:pPr>
            <a:r>
              <a:rPr lang="en-US" sz="3600" b="1" dirty="0" smtClean="0">
                <a:solidFill>
                  <a:schemeClr val="tx1">
                    <a:lumMod val="65000"/>
                    <a:lumOff val="35000"/>
                  </a:schemeClr>
                </a:solidFill>
                <a:latin typeface="Century Gothic" pitchFamily="34" charset="0"/>
                <a:cs typeface="Arial"/>
              </a:rPr>
              <a:t>Stormwater Friendly Land Management</a:t>
            </a:r>
            <a:endParaRPr lang="en-US" sz="3600" b="1" dirty="0">
              <a:solidFill>
                <a:schemeClr val="tx1">
                  <a:lumMod val="65000"/>
                  <a:lumOff val="35000"/>
                </a:schemeClr>
              </a:solidFill>
              <a:latin typeface="Century Gothic" pitchFamily="34" charset="0"/>
              <a:cs typeface="Arial"/>
            </a:endParaRPr>
          </a:p>
        </p:txBody>
      </p:sp>
      <p:sp>
        <p:nvSpPr>
          <p:cNvPr id="11" name="Subtitle 2"/>
          <p:cNvSpPr txBox="1">
            <a:spLocks/>
          </p:cNvSpPr>
          <p:nvPr/>
        </p:nvSpPr>
        <p:spPr>
          <a:xfrm>
            <a:off x="390853" y="1094730"/>
            <a:ext cx="8734097"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200" dirty="0" smtClean="0">
                <a:solidFill>
                  <a:srgbClr val="004080"/>
                </a:solidFill>
                <a:latin typeface="Arial"/>
                <a:cs typeface="Arial"/>
              </a:rPr>
              <a:t>  </a:t>
            </a:r>
            <a:r>
              <a:rPr lang="en-US" sz="2800" b="1" dirty="0" smtClean="0">
                <a:solidFill>
                  <a:schemeClr val="tx1">
                    <a:lumMod val="65000"/>
                    <a:lumOff val="35000"/>
                  </a:schemeClr>
                </a:solidFill>
                <a:latin typeface="Century Gothic" pitchFamily="34" charset="0"/>
                <a:cs typeface="Arial"/>
              </a:rPr>
              <a:t>Healthy soils = healthy landscapes</a:t>
            </a:r>
          </a:p>
        </p:txBody>
      </p:sp>
      <p:cxnSp>
        <p:nvCxnSpPr>
          <p:cNvPr id="7" name="Straight Connector 6"/>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189953" y="1148207"/>
            <a:ext cx="8734097" cy="1287239"/>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800" b="1" dirty="0" smtClean="0">
                <a:solidFill>
                  <a:schemeClr val="tx1">
                    <a:lumMod val="65000"/>
                    <a:lumOff val="35000"/>
                  </a:schemeClr>
                </a:solidFill>
                <a:latin typeface="Century Gothic" pitchFamily="34" charset="0"/>
                <a:cs typeface="Arial"/>
              </a:rPr>
              <a:t>Creating space for detaining water</a:t>
            </a:r>
          </a:p>
        </p:txBody>
      </p:sp>
      <p:pic>
        <p:nvPicPr>
          <p:cNvPr id="1032" name="Picture 8" descr="https://s-media-cache-ak0.pinimg.com/736x/de/51/86/de518622882ac3f649c18d9fd14aa003.jpg"/>
          <p:cNvPicPr>
            <a:picLocks noChangeAspect="1" noChangeArrowheads="1"/>
          </p:cNvPicPr>
          <p:nvPr/>
        </p:nvPicPr>
        <p:blipFill>
          <a:blip r:embed="rId3"/>
          <a:srcRect/>
          <a:stretch>
            <a:fillRect/>
          </a:stretch>
        </p:blipFill>
        <p:spPr bwMode="auto">
          <a:xfrm>
            <a:off x="789089" y="1852386"/>
            <a:ext cx="5619793" cy="3726934"/>
          </a:xfrm>
          <a:prstGeom prst="rect">
            <a:avLst/>
          </a:prstGeom>
          <a:noFill/>
        </p:spPr>
      </p:pic>
      <p:pic>
        <p:nvPicPr>
          <p:cNvPr id="8" name="Picture 2" descr="C:\Users\bvanclief\Desktop\forebay.jpg"/>
          <p:cNvPicPr>
            <a:picLocks noChangeAspect="1" noChangeArrowheads="1"/>
          </p:cNvPicPr>
          <p:nvPr/>
        </p:nvPicPr>
        <p:blipFill>
          <a:blip r:embed="rId4"/>
          <a:srcRect/>
          <a:stretch>
            <a:fillRect/>
          </a:stretch>
        </p:blipFill>
        <p:spPr bwMode="auto">
          <a:xfrm>
            <a:off x="6226628" y="4455767"/>
            <a:ext cx="2917371" cy="2189712"/>
          </a:xfrm>
          <a:prstGeom prst="rect">
            <a:avLst/>
          </a:prstGeom>
          <a:noFill/>
        </p:spPr>
      </p:pic>
      <p:sp>
        <p:nvSpPr>
          <p:cNvPr id="9" name="TextBox 8"/>
          <p:cNvSpPr txBox="1"/>
          <p:nvPr/>
        </p:nvSpPr>
        <p:spPr>
          <a:xfrm>
            <a:off x="6154029" y="6607702"/>
            <a:ext cx="1671676" cy="307777"/>
          </a:xfrm>
          <a:prstGeom prst="rect">
            <a:avLst/>
          </a:prstGeom>
          <a:noFill/>
        </p:spPr>
        <p:txBody>
          <a:bodyPr wrap="none" rtlCol="0">
            <a:spAutoFit/>
          </a:bodyPr>
          <a:lstStyle/>
          <a:p>
            <a:r>
              <a:rPr lang="en-US" sz="1400" i="1" dirty="0" smtClean="0"/>
              <a:t>Photo: </a:t>
            </a:r>
            <a:r>
              <a:rPr lang="en-US" sz="1400" i="1" dirty="0" err="1" smtClean="0"/>
              <a:t>Univ</a:t>
            </a:r>
            <a:r>
              <a:rPr lang="en-US" sz="1400" i="1" dirty="0" smtClean="0"/>
              <a:t> of Idaho</a:t>
            </a:r>
            <a:endParaRPr lang="en-US" i="1" dirty="0"/>
          </a:p>
        </p:txBody>
      </p:sp>
      <p:sp>
        <p:nvSpPr>
          <p:cNvPr id="7" name="Subtitle 2"/>
          <p:cNvSpPr>
            <a:spLocks noGrp="1"/>
          </p:cNvSpPr>
          <p:nvPr>
            <p:ph type="subTitle" idx="1"/>
          </p:nvPr>
        </p:nvSpPr>
        <p:spPr>
          <a:xfrm>
            <a:off x="594938" y="165100"/>
            <a:ext cx="7923570" cy="685800"/>
          </a:xfrm>
        </p:spPr>
        <p:txBody>
          <a:bodyPr/>
          <a:lstStyle/>
          <a:p>
            <a:pPr algn="ctr"/>
            <a:r>
              <a:rPr lang="en-US" sz="3600" dirty="0" smtClean="0">
                <a:solidFill>
                  <a:schemeClr val="tx1">
                    <a:lumMod val="65000"/>
                    <a:lumOff val="35000"/>
                  </a:schemeClr>
                </a:solidFill>
                <a:latin typeface="Century Gothic" pitchFamily="34" charset="0"/>
              </a:rPr>
              <a:t>Bioretention Basin/ Rain Garden</a:t>
            </a:r>
            <a:endParaRPr lang="en-US" sz="3600" dirty="0">
              <a:solidFill>
                <a:schemeClr val="tx1">
                  <a:lumMod val="65000"/>
                  <a:lumOff val="35000"/>
                </a:schemeClr>
              </a:solidFill>
              <a:latin typeface="Century Gothic" pitchFamily="34" charset="0"/>
            </a:endParaRPr>
          </a:p>
        </p:txBody>
      </p:sp>
      <p:sp>
        <p:nvSpPr>
          <p:cNvPr id="11" name="Subtitle 3"/>
          <p:cNvSpPr txBox="1">
            <a:spLocks/>
          </p:cNvSpPr>
          <p:nvPr/>
        </p:nvSpPr>
        <p:spPr bwMode="auto">
          <a:xfrm>
            <a:off x="3657600" y="2463403"/>
            <a:ext cx="2552700" cy="338931"/>
          </a:xfrm>
          <a:prstGeom prst="rect">
            <a:avLst/>
          </a:prstGeom>
          <a:noFill/>
          <a:ln w="9525">
            <a:noFill/>
            <a:miter lim="800000"/>
            <a:headEnd/>
            <a:tailEnd/>
          </a:ln>
        </p:spPr>
        <p:txBody>
          <a:bodyPr/>
          <a:lstStyle/>
          <a:p>
            <a:pPr algn="ctr" defTabSz="914400">
              <a:spcBef>
                <a:spcPct val="20000"/>
              </a:spcBef>
              <a:buFont typeface="Arial" pitchFamily="34" charset="0"/>
              <a:buNone/>
            </a:pPr>
            <a:r>
              <a:rPr lang="en-US" altLang="en-US" sz="2000" b="1" dirty="0" smtClean="0">
                <a:solidFill>
                  <a:schemeClr val="bg1"/>
                </a:solidFill>
                <a:latin typeface="IrisUPC" pitchFamily="34" charset="-34"/>
                <a:cs typeface="IrisUPC" pitchFamily="34" charset="-34"/>
              </a:rPr>
              <a:t>Curb cut</a:t>
            </a:r>
            <a:endParaRPr lang="en-US" altLang="en-US" sz="2000" b="1" dirty="0">
              <a:solidFill>
                <a:schemeClr val="bg1"/>
              </a:solidFill>
              <a:latin typeface="IrisUPC" pitchFamily="34" charset="-34"/>
              <a:cs typeface="IrisUPC" pitchFamily="34" charset="-34"/>
            </a:endParaRPr>
          </a:p>
        </p:txBody>
      </p:sp>
      <p:sp>
        <p:nvSpPr>
          <p:cNvPr id="12" name="Subtitle 3"/>
          <p:cNvSpPr txBox="1">
            <a:spLocks/>
          </p:cNvSpPr>
          <p:nvPr/>
        </p:nvSpPr>
        <p:spPr bwMode="auto">
          <a:xfrm>
            <a:off x="3810000" y="2615803"/>
            <a:ext cx="2552700" cy="338931"/>
          </a:xfrm>
          <a:prstGeom prst="rect">
            <a:avLst/>
          </a:prstGeom>
          <a:noFill/>
          <a:ln w="9525">
            <a:noFill/>
            <a:miter lim="800000"/>
            <a:headEnd/>
            <a:tailEnd/>
          </a:ln>
        </p:spPr>
        <p:txBody>
          <a:bodyPr/>
          <a:lstStyle/>
          <a:p>
            <a:pPr algn="ctr" defTabSz="914400">
              <a:spcBef>
                <a:spcPct val="20000"/>
              </a:spcBef>
              <a:buFont typeface="Arial" pitchFamily="34" charset="0"/>
              <a:buNone/>
            </a:pPr>
            <a:r>
              <a:rPr lang="en-US" altLang="en-US" sz="2000" b="1" dirty="0" smtClean="0">
                <a:solidFill>
                  <a:schemeClr val="bg1"/>
                </a:solidFill>
                <a:latin typeface="IrisUPC" pitchFamily="34" charset="-34"/>
                <a:cs typeface="IrisUPC" pitchFamily="34" charset="-34"/>
              </a:rPr>
              <a:t>Curb cut</a:t>
            </a:r>
            <a:endParaRPr lang="en-US" altLang="en-US" sz="2000" b="1" dirty="0">
              <a:solidFill>
                <a:schemeClr val="bg1"/>
              </a:solidFill>
              <a:latin typeface="IrisUPC" pitchFamily="34" charset="-34"/>
              <a:cs typeface="IrisUPC" pitchFamily="34" charset="-34"/>
            </a:endParaRPr>
          </a:p>
        </p:txBody>
      </p:sp>
      <p:sp>
        <p:nvSpPr>
          <p:cNvPr id="13" name="Subtitle 3"/>
          <p:cNvSpPr txBox="1">
            <a:spLocks/>
          </p:cNvSpPr>
          <p:nvPr/>
        </p:nvSpPr>
        <p:spPr bwMode="auto">
          <a:xfrm>
            <a:off x="5380182" y="4844155"/>
            <a:ext cx="2552700" cy="338931"/>
          </a:xfrm>
          <a:prstGeom prst="rect">
            <a:avLst/>
          </a:prstGeom>
          <a:noFill/>
          <a:ln w="9525">
            <a:noFill/>
            <a:miter lim="800000"/>
            <a:headEnd/>
            <a:tailEnd/>
          </a:ln>
        </p:spPr>
        <p:txBody>
          <a:bodyPr/>
          <a:lstStyle/>
          <a:p>
            <a:pPr algn="ctr" defTabSz="914400">
              <a:spcBef>
                <a:spcPct val="20000"/>
              </a:spcBef>
              <a:buFont typeface="Arial" pitchFamily="34" charset="0"/>
              <a:buNone/>
            </a:pPr>
            <a:r>
              <a:rPr lang="en-US" altLang="en-US" sz="2000" b="1" dirty="0" err="1" smtClean="0">
                <a:solidFill>
                  <a:schemeClr val="bg1"/>
                </a:solidFill>
                <a:latin typeface="IrisUPC" pitchFamily="34" charset="-34"/>
                <a:cs typeface="IrisUPC" pitchFamily="34" charset="-34"/>
              </a:rPr>
              <a:t>Forebay</a:t>
            </a:r>
            <a:endParaRPr lang="en-US" altLang="en-US" sz="2000" b="1" dirty="0">
              <a:solidFill>
                <a:schemeClr val="bg1"/>
              </a:solidFill>
              <a:latin typeface="IrisUPC" pitchFamily="34" charset="-34"/>
              <a:cs typeface="IrisUPC" pitchFamily="34" charset="-34"/>
            </a:endParaRPr>
          </a:p>
        </p:txBody>
      </p:sp>
      <p:sp>
        <p:nvSpPr>
          <p:cNvPr id="14" name="Down Arrow 13"/>
          <p:cNvSpPr/>
          <p:nvPr/>
        </p:nvSpPr>
        <p:spPr>
          <a:xfrm rot="19972597">
            <a:off x="6497321" y="5234064"/>
            <a:ext cx="388705" cy="684330"/>
          </a:xfrm>
          <a:prstGeom prst="downArrow">
            <a:avLst>
              <a:gd name="adj1" fmla="val 60692"/>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463344" y="79671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www.horsleywitten.com/wordpress/wp-content/uploads/2012/05/BMA_bioretention.jpg"/>
          <p:cNvPicPr>
            <a:picLocks noChangeAspect="1" noChangeArrowheads="1"/>
          </p:cNvPicPr>
          <p:nvPr/>
        </p:nvPicPr>
        <p:blipFill>
          <a:blip r:embed="rId3"/>
          <a:srcRect/>
          <a:stretch>
            <a:fillRect/>
          </a:stretch>
        </p:blipFill>
        <p:spPr bwMode="auto">
          <a:xfrm>
            <a:off x="1119218" y="2801485"/>
            <a:ext cx="6892221" cy="3619137"/>
          </a:xfrm>
          <a:prstGeom prst="roundRect">
            <a:avLst/>
          </a:prstGeom>
          <a:noFill/>
        </p:spPr>
      </p:pic>
      <p:sp>
        <p:nvSpPr>
          <p:cNvPr id="8" name="Subtitle 2"/>
          <p:cNvSpPr txBox="1">
            <a:spLocks/>
          </p:cNvSpPr>
          <p:nvPr/>
        </p:nvSpPr>
        <p:spPr>
          <a:xfrm>
            <a:off x="-71813" y="171450"/>
            <a:ext cx="9596813"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tx1">
                    <a:lumMod val="65000"/>
                    <a:lumOff val="35000"/>
                  </a:schemeClr>
                </a:solidFill>
                <a:latin typeface="Century Gothic" pitchFamily="34" charset="0"/>
                <a:cs typeface="Arial"/>
              </a:rPr>
              <a:t>Stormwater Friendly Land Management</a:t>
            </a:r>
            <a:endParaRPr lang="en-US" sz="3600" b="1" dirty="0">
              <a:solidFill>
                <a:schemeClr val="tx1">
                  <a:lumMod val="65000"/>
                  <a:lumOff val="35000"/>
                </a:schemeClr>
              </a:solidFill>
              <a:latin typeface="Century Gothic" pitchFamily="34" charset="0"/>
              <a:cs typeface="Arial"/>
            </a:endParaRPr>
          </a:p>
        </p:txBody>
      </p:sp>
      <p:sp>
        <p:nvSpPr>
          <p:cNvPr id="5" name="Subtitle 2"/>
          <p:cNvSpPr txBox="1">
            <a:spLocks/>
          </p:cNvSpPr>
          <p:nvPr/>
        </p:nvSpPr>
        <p:spPr>
          <a:xfrm>
            <a:off x="189953" y="1186307"/>
            <a:ext cx="8734097" cy="1287239"/>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800" b="1" dirty="0" smtClean="0">
                <a:solidFill>
                  <a:schemeClr val="tx1">
                    <a:lumMod val="65000"/>
                    <a:lumOff val="35000"/>
                  </a:schemeClr>
                </a:solidFill>
                <a:latin typeface="Century Gothic" pitchFamily="34" charset="0"/>
                <a:cs typeface="Arial"/>
              </a:rPr>
              <a:t>Creating space for detaining water</a:t>
            </a:r>
          </a:p>
        </p:txBody>
      </p:sp>
      <p:cxnSp>
        <p:nvCxnSpPr>
          <p:cNvPr id="6" name="Straight Connector 5"/>
          <p:cNvCxnSpPr/>
          <p:nvPr/>
        </p:nvCxnSpPr>
        <p:spPr>
          <a:xfrm>
            <a:off x="463344" y="79671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60401" y="165100"/>
            <a:ext cx="7771170" cy="685800"/>
          </a:xfrm>
        </p:spPr>
        <p:txBody>
          <a:bodyPr/>
          <a:lstStyle/>
          <a:p>
            <a:pPr algn="ctr"/>
            <a:r>
              <a:rPr lang="en-US" sz="3600" dirty="0" smtClean="0">
                <a:solidFill>
                  <a:schemeClr val="tx1">
                    <a:lumMod val="65000"/>
                    <a:lumOff val="35000"/>
                  </a:schemeClr>
                </a:solidFill>
                <a:latin typeface="Century Gothic" pitchFamily="34" charset="0"/>
              </a:rPr>
              <a:t>What is a Watershed?</a:t>
            </a:r>
            <a:endParaRPr lang="en-US" sz="3600" dirty="0">
              <a:solidFill>
                <a:schemeClr val="tx1">
                  <a:lumMod val="65000"/>
                  <a:lumOff val="35000"/>
                </a:schemeClr>
              </a:solidFill>
              <a:latin typeface="Century Gothic" pitchFamily="34" charset="0"/>
            </a:endParaRPr>
          </a:p>
        </p:txBody>
      </p:sp>
      <p:pic>
        <p:nvPicPr>
          <p:cNvPr id="18434" name="Picture 2" descr="C:\Users\bvanclief\Desktop\watershed-diagram.gif"/>
          <p:cNvPicPr>
            <a:picLocks noChangeAspect="1" noChangeArrowheads="1"/>
          </p:cNvPicPr>
          <p:nvPr/>
        </p:nvPicPr>
        <p:blipFill>
          <a:blip r:embed="rId3"/>
          <a:srcRect t="6064"/>
          <a:stretch>
            <a:fillRect/>
          </a:stretch>
        </p:blipFill>
        <p:spPr bwMode="auto">
          <a:xfrm>
            <a:off x="660401" y="1219200"/>
            <a:ext cx="8230839" cy="4525107"/>
          </a:xfrm>
          <a:prstGeom prst="rect">
            <a:avLst/>
          </a:prstGeom>
          <a:noFill/>
        </p:spPr>
      </p:pic>
      <p:cxnSp>
        <p:nvCxnSpPr>
          <p:cNvPr id="4" name="Straight Connector 3"/>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statecollegepa.us/images/pages/N2502/Rain%20Gardens%20%281%29.JPG"/>
          <p:cNvPicPr>
            <a:picLocks noChangeAspect="1" noChangeArrowheads="1"/>
          </p:cNvPicPr>
          <p:nvPr/>
        </p:nvPicPr>
        <p:blipFill>
          <a:blip r:embed="rId3"/>
          <a:srcRect b="7614"/>
          <a:stretch>
            <a:fillRect/>
          </a:stretch>
        </p:blipFill>
        <p:spPr bwMode="auto">
          <a:xfrm>
            <a:off x="2266951" y="1928334"/>
            <a:ext cx="3966944" cy="4882369"/>
          </a:xfrm>
          <a:prstGeom prst="roundRect">
            <a:avLst/>
          </a:prstGeom>
          <a:noFill/>
        </p:spPr>
      </p:pic>
      <p:sp>
        <p:nvSpPr>
          <p:cNvPr id="8" name="Subtitle 2"/>
          <p:cNvSpPr txBox="1">
            <a:spLocks/>
          </p:cNvSpPr>
          <p:nvPr/>
        </p:nvSpPr>
        <p:spPr>
          <a:xfrm>
            <a:off x="-71813" y="171450"/>
            <a:ext cx="9596813"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tx1">
                    <a:lumMod val="65000"/>
                    <a:lumOff val="35000"/>
                  </a:schemeClr>
                </a:solidFill>
                <a:latin typeface="Century Gothic" pitchFamily="34" charset="0"/>
                <a:cs typeface="Arial"/>
              </a:rPr>
              <a:t>Stormwater Friendly Land Management</a:t>
            </a:r>
          </a:p>
        </p:txBody>
      </p:sp>
      <p:sp>
        <p:nvSpPr>
          <p:cNvPr id="9" name="Subtitle 2"/>
          <p:cNvSpPr txBox="1">
            <a:spLocks/>
          </p:cNvSpPr>
          <p:nvPr/>
        </p:nvSpPr>
        <p:spPr>
          <a:xfrm>
            <a:off x="189953" y="1186307"/>
            <a:ext cx="8734097" cy="1287239"/>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800" b="1" dirty="0" smtClean="0">
                <a:solidFill>
                  <a:schemeClr val="tx1">
                    <a:lumMod val="65000"/>
                    <a:lumOff val="35000"/>
                  </a:schemeClr>
                </a:solidFill>
                <a:latin typeface="Century Gothic" pitchFamily="34" charset="0"/>
                <a:cs typeface="Arial"/>
              </a:rPr>
              <a:t>Creating space for detaining water</a:t>
            </a:r>
          </a:p>
        </p:txBody>
      </p:sp>
      <p:sp>
        <p:nvSpPr>
          <p:cNvPr id="5" name="Right Arrow 4"/>
          <p:cNvSpPr/>
          <p:nvPr/>
        </p:nvSpPr>
        <p:spPr>
          <a:xfrm rot="1424479">
            <a:off x="1980187" y="2705303"/>
            <a:ext cx="978408" cy="38496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092548" y="2340196"/>
            <a:ext cx="939103" cy="584775"/>
          </a:xfrm>
          <a:prstGeom prst="rect">
            <a:avLst/>
          </a:prstGeom>
          <a:noFill/>
        </p:spPr>
        <p:txBody>
          <a:bodyPr wrap="none" rtlCol="0">
            <a:spAutoFit/>
          </a:bodyPr>
          <a:lstStyle/>
          <a:p>
            <a:r>
              <a:rPr lang="en-US" sz="3200" dirty="0" smtClean="0"/>
              <a:t>Inlet</a:t>
            </a:r>
            <a:endParaRPr lang="en-US" sz="3200" dirty="0"/>
          </a:p>
        </p:txBody>
      </p:sp>
      <p:cxnSp>
        <p:nvCxnSpPr>
          <p:cNvPr id="7" name="Straight Connector 6"/>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http://www.rothecologicaldesign.com/images/wastewater_system.png"/>
          <p:cNvPicPr>
            <a:picLocks noChangeAspect="1" noChangeArrowheads="1"/>
          </p:cNvPicPr>
          <p:nvPr/>
        </p:nvPicPr>
        <p:blipFill>
          <a:blip r:embed="rId3"/>
          <a:srcRect/>
          <a:stretch>
            <a:fillRect/>
          </a:stretch>
        </p:blipFill>
        <p:spPr bwMode="auto">
          <a:xfrm>
            <a:off x="1142664" y="2952871"/>
            <a:ext cx="6824669" cy="3669332"/>
          </a:xfrm>
          <a:prstGeom prst="roundRect">
            <a:avLst/>
          </a:prstGeom>
          <a:noFill/>
          <a:ln>
            <a:noFill/>
          </a:ln>
          <a:effectLst/>
        </p:spPr>
      </p:pic>
      <p:sp>
        <p:nvSpPr>
          <p:cNvPr id="8" name="Subtitle 2"/>
          <p:cNvSpPr txBox="1">
            <a:spLocks/>
          </p:cNvSpPr>
          <p:nvPr/>
        </p:nvSpPr>
        <p:spPr>
          <a:xfrm>
            <a:off x="-71813" y="171450"/>
            <a:ext cx="9596813"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tx1">
                    <a:lumMod val="65000"/>
                    <a:lumOff val="35000"/>
                  </a:schemeClr>
                </a:solidFill>
                <a:latin typeface="Century Gothic" pitchFamily="34" charset="0"/>
                <a:cs typeface="Arial"/>
              </a:rPr>
              <a:t>Stormwater Friendly Land Management</a:t>
            </a:r>
            <a:endParaRPr lang="en-US" sz="3600" b="1" dirty="0">
              <a:solidFill>
                <a:schemeClr val="tx1">
                  <a:lumMod val="65000"/>
                  <a:lumOff val="35000"/>
                </a:schemeClr>
              </a:solidFill>
              <a:latin typeface="Century Gothic" pitchFamily="34" charset="0"/>
              <a:cs typeface="Arial"/>
            </a:endParaRPr>
          </a:p>
        </p:txBody>
      </p:sp>
      <p:sp>
        <p:nvSpPr>
          <p:cNvPr id="7" name="Subtitle 2"/>
          <p:cNvSpPr txBox="1">
            <a:spLocks/>
          </p:cNvSpPr>
          <p:nvPr/>
        </p:nvSpPr>
        <p:spPr>
          <a:xfrm>
            <a:off x="189953" y="1186307"/>
            <a:ext cx="8734097" cy="1287239"/>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800" b="1" dirty="0" smtClean="0">
                <a:solidFill>
                  <a:schemeClr val="tx1">
                    <a:lumMod val="65000"/>
                    <a:lumOff val="35000"/>
                  </a:schemeClr>
                </a:solidFill>
                <a:latin typeface="Century Gothic" pitchFamily="34" charset="0"/>
                <a:cs typeface="Arial"/>
              </a:rPr>
              <a:t>Creating space for detaining water</a:t>
            </a:r>
          </a:p>
        </p:txBody>
      </p:sp>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www.habitatmag.com/var/ezwebin_site/storage/images/media/images/green-roof-1000px-habitat/327983-1-eng-US/Green-Roof-1000px-Habitat_clickforbigger.jpg"/>
          <p:cNvPicPr>
            <a:picLocks noChangeAspect="1" noChangeArrowheads="1"/>
          </p:cNvPicPr>
          <p:nvPr/>
        </p:nvPicPr>
        <p:blipFill>
          <a:blip r:embed="rId3"/>
          <a:srcRect/>
          <a:stretch>
            <a:fillRect/>
          </a:stretch>
        </p:blipFill>
        <p:spPr bwMode="auto">
          <a:xfrm>
            <a:off x="1560175" y="2558865"/>
            <a:ext cx="5998637" cy="4015825"/>
          </a:xfrm>
          <a:prstGeom prst="roundRect">
            <a:avLst/>
          </a:prstGeom>
          <a:noFill/>
        </p:spPr>
      </p:pic>
      <p:sp>
        <p:nvSpPr>
          <p:cNvPr id="6" name="Subtitle 2"/>
          <p:cNvSpPr txBox="1">
            <a:spLocks/>
          </p:cNvSpPr>
          <p:nvPr/>
        </p:nvSpPr>
        <p:spPr>
          <a:xfrm>
            <a:off x="207551" y="1188576"/>
            <a:ext cx="8734097"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800" b="1" dirty="0" smtClean="0">
                <a:solidFill>
                  <a:schemeClr val="tx1">
                    <a:lumMod val="65000"/>
                    <a:lumOff val="35000"/>
                  </a:schemeClr>
                </a:solidFill>
                <a:latin typeface="Century Gothic" pitchFamily="34" charset="0"/>
                <a:cs typeface="Arial"/>
              </a:rPr>
              <a:t>Absorbing the storm before it hits the ground</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i="0" u="none" strike="noStrike" kern="1200" cap="none" spc="0" normalizeH="0" noProof="0" dirty="0" smtClean="0">
                <a:ln>
                  <a:noFill/>
                </a:ln>
                <a:solidFill>
                  <a:srgbClr val="004080"/>
                </a:solidFill>
                <a:effectLst/>
                <a:uLnTx/>
                <a:uFillTx/>
                <a:latin typeface="Arial"/>
                <a:ea typeface="+mn-ea"/>
                <a:cs typeface="Arial"/>
              </a:rPr>
              <a:t/>
            </a:r>
            <a:br>
              <a:rPr kumimoji="0" lang="en-US" sz="3200" i="0" u="none" strike="noStrike" kern="1200" cap="none" spc="0" normalizeH="0" noProof="0" dirty="0" smtClean="0">
                <a:ln>
                  <a:noFill/>
                </a:ln>
                <a:solidFill>
                  <a:srgbClr val="004080"/>
                </a:solidFill>
                <a:effectLst/>
                <a:uLnTx/>
                <a:uFillTx/>
                <a:latin typeface="Arial"/>
                <a:ea typeface="+mn-ea"/>
                <a:cs typeface="Arial"/>
              </a:rPr>
            </a:br>
            <a:endParaRPr kumimoji="0" lang="en-US" sz="3200" i="0" u="none" strike="noStrike" kern="1200" cap="none" spc="0" normalizeH="0" baseline="0" noProof="0" dirty="0">
              <a:ln>
                <a:noFill/>
              </a:ln>
              <a:solidFill>
                <a:srgbClr val="004080"/>
              </a:solidFill>
              <a:effectLst/>
              <a:uLnTx/>
              <a:uFillTx/>
              <a:latin typeface="Arial"/>
              <a:ea typeface="+mn-ea"/>
              <a:cs typeface="Arial"/>
            </a:endParaRPr>
          </a:p>
        </p:txBody>
      </p:sp>
      <p:sp>
        <p:nvSpPr>
          <p:cNvPr id="8" name="Subtitle 2"/>
          <p:cNvSpPr txBox="1">
            <a:spLocks/>
          </p:cNvSpPr>
          <p:nvPr/>
        </p:nvSpPr>
        <p:spPr>
          <a:xfrm>
            <a:off x="-71813" y="152400"/>
            <a:ext cx="9596813" cy="685800"/>
          </a:xfrm>
          <a:prstGeom prst="rect">
            <a:avLst/>
          </a:prstGeom>
        </p:spPr>
        <p:txBody>
          <a:bodyPr/>
          <a:lstStyle/>
          <a:p>
            <a:pPr marR="0" lvl="0" algn="ctr" fontAlgn="auto">
              <a:lnSpc>
                <a:spcPct val="100000"/>
              </a:lnSpc>
              <a:spcBef>
                <a:spcPct val="20000"/>
              </a:spcBef>
              <a:spcAft>
                <a:spcPts val="0"/>
              </a:spcAft>
              <a:buClrTx/>
              <a:buSzTx/>
              <a:tabLst/>
              <a:defRPr/>
            </a:pPr>
            <a:r>
              <a:rPr lang="en-US" sz="3600" b="1" dirty="0" smtClean="0">
                <a:solidFill>
                  <a:schemeClr val="tx1">
                    <a:lumMod val="65000"/>
                    <a:lumOff val="35000"/>
                  </a:schemeClr>
                </a:solidFill>
                <a:latin typeface="Century Gothic" pitchFamily="34" charset="0"/>
                <a:cs typeface="Arial"/>
              </a:rPr>
              <a:t>Stormwater Friendly Land Management</a:t>
            </a:r>
            <a:endParaRPr lang="en-US" sz="3600" b="1" dirty="0">
              <a:solidFill>
                <a:schemeClr val="tx1">
                  <a:lumMod val="65000"/>
                  <a:lumOff val="35000"/>
                </a:schemeClr>
              </a:solidFill>
              <a:latin typeface="Century Gothic" pitchFamily="34" charset="0"/>
              <a:cs typeface="Arial"/>
            </a:endParaRPr>
          </a:p>
        </p:txBody>
      </p:sp>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http://www.watershedmanagement.vt.gov/stormwater/images/LID%20Pages/pl_porous_concrete.jpg"/>
          <p:cNvPicPr>
            <a:picLocks noChangeAspect="1" noChangeArrowheads="1"/>
          </p:cNvPicPr>
          <p:nvPr/>
        </p:nvPicPr>
        <p:blipFill>
          <a:blip r:embed="rId3"/>
          <a:srcRect/>
          <a:stretch>
            <a:fillRect/>
          </a:stretch>
        </p:blipFill>
        <p:spPr bwMode="auto">
          <a:xfrm>
            <a:off x="1743565" y="2495946"/>
            <a:ext cx="5673923" cy="4300238"/>
          </a:xfrm>
          <a:prstGeom prst="roundRect">
            <a:avLst/>
          </a:prstGeom>
          <a:noFill/>
        </p:spPr>
      </p:pic>
      <p:sp>
        <p:nvSpPr>
          <p:cNvPr id="9" name="Subtitle 2"/>
          <p:cNvSpPr txBox="1">
            <a:spLocks/>
          </p:cNvSpPr>
          <p:nvPr/>
        </p:nvSpPr>
        <p:spPr>
          <a:xfrm>
            <a:off x="-71813" y="171450"/>
            <a:ext cx="9596813"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tx1">
                    <a:lumMod val="65000"/>
                    <a:lumOff val="35000"/>
                  </a:schemeClr>
                </a:solidFill>
                <a:latin typeface="Century Gothic" pitchFamily="34" charset="0"/>
                <a:cs typeface="Arial"/>
              </a:rPr>
              <a:t>Stormwater Friendly Land Management</a:t>
            </a:r>
            <a:endParaRPr lang="en-US" sz="3600" b="1" dirty="0">
              <a:solidFill>
                <a:schemeClr val="tx1">
                  <a:lumMod val="65000"/>
                  <a:lumOff val="35000"/>
                </a:schemeClr>
              </a:solidFill>
              <a:latin typeface="Century Gothic" pitchFamily="34" charset="0"/>
              <a:cs typeface="Arial"/>
            </a:endParaRPr>
          </a:p>
        </p:txBody>
      </p:sp>
      <p:sp>
        <p:nvSpPr>
          <p:cNvPr id="10" name="Subtitle 2"/>
          <p:cNvSpPr txBox="1">
            <a:spLocks/>
          </p:cNvSpPr>
          <p:nvPr/>
        </p:nvSpPr>
        <p:spPr>
          <a:xfrm>
            <a:off x="321851" y="1169526"/>
            <a:ext cx="8734097"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800" b="1" dirty="0" smtClean="0">
                <a:solidFill>
                  <a:schemeClr val="tx1">
                    <a:lumMod val="65000"/>
                    <a:lumOff val="35000"/>
                  </a:schemeClr>
                </a:solidFill>
                <a:latin typeface="Century Gothic" pitchFamily="34" charset="0"/>
                <a:cs typeface="Arial"/>
              </a:rPr>
              <a:t>Absorbing the storm before it hits the ground</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i="0" u="none" strike="noStrike" kern="1200" cap="none" spc="0" normalizeH="0" noProof="0" dirty="0" smtClean="0">
                <a:ln>
                  <a:noFill/>
                </a:ln>
                <a:solidFill>
                  <a:srgbClr val="004080"/>
                </a:solidFill>
                <a:effectLst/>
                <a:uLnTx/>
                <a:uFillTx/>
                <a:latin typeface="Arial"/>
                <a:ea typeface="+mn-ea"/>
                <a:cs typeface="Arial"/>
              </a:rPr>
              <a:t/>
            </a:r>
            <a:br>
              <a:rPr kumimoji="0" lang="en-US" sz="3200" i="0" u="none" strike="noStrike" kern="1200" cap="none" spc="0" normalizeH="0" noProof="0" dirty="0" smtClean="0">
                <a:ln>
                  <a:noFill/>
                </a:ln>
                <a:solidFill>
                  <a:srgbClr val="004080"/>
                </a:solidFill>
                <a:effectLst/>
                <a:uLnTx/>
                <a:uFillTx/>
                <a:latin typeface="Arial"/>
                <a:ea typeface="+mn-ea"/>
                <a:cs typeface="Arial"/>
              </a:rPr>
            </a:br>
            <a:endParaRPr kumimoji="0" lang="en-US" sz="3200" i="0" u="none" strike="noStrike" kern="1200" cap="none" spc="0" normalizeH="0" baseline="0" noProof="0" dirty="0">
              <a:ln>
                <a:noFill/>
              </a:ln>
              <a:solidFill>
                <a:srgbClr val="004080"/>
              </a:solidFill>
              <a:effectLst/>
              <a:uLnTx/>
              <a:uFillTx/>
              <a:latin typeface="Arial"/>
              <a:ea typeface="+mn-ea"/>
              <a:cs typeface="Arial"/>
            </a:endParaRPr>
          </a:p>
        </p:txBody>
      </p:sp>
      <p:cxnSp>
        <p:nvCxnSpPr>
          <p:cNvPr id="5" name="Straight Connector 4"/>
          <p:cNvCxnSpPr/>
          <p:nvPr/>
        </p:nvCxnSpPr>
        <p:spPr>
          <a:xfrm>
            <a:off x="463344" y="800100"/>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finalcrete.com/files/2012/09/shutterstock_84578860.jpg"/>
          <p:cNvPicPr>
            <a:picLocks noChangeAspect="1" noChangeArrowheads="1"/>
          </p:cNvPicPr>
          <p:nvPr/>
        </p:nvPicPr>
        <p:blipFill>
          <a:blip r:embed="rId3"/>
          <a:srcRect/>
          <a:stretch>
            <a:fillRect/>
          </a:stretch>
        </p:blipFill>
        <p:spPr bwMode="auto">
          <a:xfrm>
            <a:off x="1318507" y="2359619"/>
            <a:ext cx="6494593" cy="4334259"/>
          </a:xfrm>
          <a:prstGeom prst="roundRect">
            <a:avLst/>
          </a:prstGeom>
          <a:noFill/>
        </p:spPr>
      </p:pic>
      <p:sp>
        <p:nvSpPr>
          <p:cNvPr id="8" name="Subtitle 2"/>
          <p:cNvSpPr txBox="1">
            <a:spLocks/>
          </p:cNvSpPr>
          <p:nvPr/>
        </p:nvSpPr>
        <p:spPr>
          <a:xfrm>
            <a:off x="-71813" y="171450"/>
            <a:ext cx="9596813"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tx1">
                    <a:lumMod val="65000"/>
                    <a:lumOff val="35000"/>
                  </a:schemeClr>
                </a:solidFill>
                <a:latin typeface="Century Gothic" pitchFamily="34" charset="0"/>
                <a:cs typeface="Arial"/>
              </a:rPr>
              <a:t>Stormwater Friendly Land Management</a:t>
            </a:r>
            <a:endParaRPr lang="en-US" sz="3600" b="1" dirty="0">
              <a:solidFill>
                <a:schemeClr val="tx1">
                  <a:lumMod val="65000"/>
                  <a:lumOff val="35000"/>
                </a:schemeClr>
              </a:solidFill>
              <a:latin typeface="Century Gothic" pitchFamily="34" charset="0"/>
              <a:cs typeface="Arial"/>
            </a:endParaRPr>
          </a:p>
        </p:txBody>
      </p:sp>
      <p:sp>
        <p:nvSpPr>
          <p:cNvPr id="10" name="Subtitle 2"/>
          <p:cNvSpPr txBox="1">
            <a:spLocks/>
          </p:cNvSpPr>
          <p:nvPr/>
        </p:nvSpPr>
        <p:spPr>
          <a:xfrm>
            <a:off x="321851" y="1207626"/>
            <a:ext cx="8734097"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800" b="1" dirty="0" smtClean="0">
                <a:solidFill>
                  <a:schemeClr val="tx1">
                    <a:lumMod val="65000"/>
                    <a:lumOff val="35000"/>
                  </a:schemeClr>
                </a:solidFill>
                <a:latin typeface="Century Gothic" pitchFamily="34" charset="0"/>
                <a:cs typeface="Arial"/>
              </a:rPr>
              <a:t>Absorbing the storm before it hits the ground</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i="0" u="none" strike="noStrike" kern="1200" cap="none" spc="0" normalizeH="0" noProof="0" dirty="0" smtClean="0">
                <a:ln>
                  <a:noFill/>
                </a:ln>
                <a:solidFill>
                  <a:srgbClr val="004080"/>
                </a:solidFill>
                <a:effectLst/>
                <a:uLnTx/>
                <a:uFillTx/>
                <a:latin typeface="Arial"/>
                <a:ea typeface="+mn-ea"/>
                <a:cs typeface="Arial"/>
              </a:rPr>
              <a:t/>
            </a:r>
            <a:br>
              <a:rPr kumimoji="0" lang="en-US" sz="3200" i="0" u="none" strike="noStrike" kern="1200" cap="none" spc="0" normalizeH="0" noProof="0" dirty="0" smtClean="0">
                <a:ln>
                  <a:noFill/>
                </a:ln>
                <a:solidFill>
                  <a:srgbClr val="004080"/>
                </a:solidFill>
                <a:effectLst/>
                <a:uLnTx/>
                <a:uFillTx/>
                <a:latin typeface="Arial"/>
                <a:ea typeface="+mn-ea"/>
                <a:cs typeface="Arial"/>
              </a:rPr>
            </a:br>
            <a:endParaRPr kumimoji="0" lang="en-US" sz="3200" i="0" u="none" strike="noStrike" kern="1200" cap="none" spc="0" normalizeH="0" baseline="0" noProof="0" dirty="0">
              <a:ln>
                <a:noFill/>
              </a:ln>
              <a:solidFill>
                <a:srgbClr val="004080"/>
              </a:solidFill>
              <a:effectLst/>
              <a:uLnTx/>
              <a:uFillTx/>
              <a:latin typeface="Arial"/>
              <a:ea typeface="+mn-ea"/>
              <a:cs typeface="Arial"/>
            </a:endParaRPr>
          </a:p>
        </p:txBody>
      </p:sp>
      <p:cxnSp>
        <p:nvCxnSpPr>
          <p:cNvPr id="5" name="Straight Connector 4"/>
          <p:cNvCxnSpPr/>
          <p:nvPr/>
        </p:nvCxnSpPr>
        <p:spPr>
          <a:xfrm>
            <a:off x="463344" y="79671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1.bp.blogspot.com/-D3WLOIwt_Xk/Ufy3OpfXfSI/AAAAAAAAF2o/wPaWsxja_yY/s1600/7609978660_5d5bc11a2c_b.jpg"/>
          <p:cNvPicPr>
            <a:picLocks noChangeAspect="1" noChangeArrowheads="1"/>
          </p:cNvPicPr>
          <p:nvPr/>
        </p:nvPicPr>
        <p:blipFill>
          <a:blip r:embed="rId3"/>
          <a:srcRect/>
          <a:stretch>
            <a:fillRect/>
          </a:stretch>
        </p:blipFill>
        <p:spPr bwMode="auto">
          <a:xfrm>
            <a:off x="1464199" y="2248213"/>
            <a:ext cx="6256988" cy="4175690"/>
          </a:xfrm>
          <a:prstGeom prst="roundRect">
            <a:avLst/>
          </a:prstGeom>
          <a:noFill/>
        </p:spPr>
      </p:pic>
      <p:sp>
        <p:nvSpPr>
          <p:cNvPr id="8" name="Subtitle 2"/>
          <p:cNvSpPr txBox="1">
            <a:spLocks/>
          </p:cNvSpPr>
          <p:nvPr/>
        </p:nvSpPr>
        <p:spPr>
          <a:xfrm>
            <a:off x="-71813" y="171450"/>
            <a:ext cx="9596813"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tx1">
                    <a:lumMod val="65000"/>
                    <a:lumOff val="35000"/>
                  </a:schemeClr>
                </a:solidFill>
                <a:latin typeface="Century Gothic" pitchFamily="34" charset="0"/>
                <a:cs typeface="Arial"/>
              </a:rPr>
              <a:t>Stormwater Friendly Land Management</a:t>
            </a:r>
            <a:endParaRPr lang="en-US" sz="3600" b="1" dirty="0">
              <a:solidFill>
                <a:schemeClr val="tx1">
                  <a:lumMod val="65000"/>
                  <a:lumOff val="35000"/>
                </a:schemeClr>
              </a:solidFill>
              <a:latin typeface="Century Gothic" pitchFamily="34" charset="0"/>
              <a:cs typeface="Arial"/>
            </a:endParaRPr>
          </a:p>
        </p:txBody>
      </p:sp>
      <p:sp>
        <p:nvSpPr>
          <p:cNvPr id="6" name="Subtitle 2"/>
          <p:cNvSpPr txBox="1">
            <a:spLocks/>
          </p:cNvSpPr>
          <p:nvPr/>
        </p:nvSpPr>
        <p:spPr>
          <a:xfrm>
            <a:off x="189953" y="1186307"/>
            <a:ext cx="8734097" cy="1287239"/>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800" b="1" dirty="0" smtClean="0">
                <a:solidFill>
                  <a:schemeClr val="tx1">
                    <a:lumMod val="65000"/>
                    <a:lumOff val="35000"/>
                  </a:schemeClr>
                </a:solidFill>
                <a:latin typeface="Century Gothic" pitchFamily="34" charset="0"/>
                <a:cs typeface="Arial"/>
              </a:rPr>
              <a:t>Maintaining SMPs</a:t>
            </a:r>
          </a:p>
        </p:txBody>
      </p:sp>
      <p:cxnSp>
        <p:nvCxnSpPr>
          <p:cNvPr id="5" name="Straight Connector 4"/>
          <p:cNvCxnSpPr/>
          <p:nvPr/>
        </p:nvCxnSpPr>
        <p:spPr>
          <a:xfrm>
            <a:off x="463344" y="79671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descr="http://www.clemson.edu/extension/hgic/water/resources_stormwater/images/bioretention_cells/bioretention_cells_fig5.jpg"/>
          <p:cNvPicPr>
            <a:picLocks noChangeAspect="1" noChangeArrowheads="1"/>
          </p:cNvPicPr>
          <p:nvPr/>
        </p:nvPicPr>
        <p:blipFill>
          <a:blip r:embed="rId3"/>
          <a:srcRect/>
          <a:stretch>
            <a:fillRect/>
          </a:stretch>
        </p:blipFill>
        <p:spPr bwMode="auto">
          <a:xfrm>
            <a:off x="1546261" y="2262527"/>
            <a:ext cx="6096036" cy="4572027"/>
          </a:xfrm>
          <a:prstGeom prst="roundRect">
            <a:avLst/>
          </a:prstGeom>
          <a:noFill/>
        </p:spPr>
      </p:pic>
      <p:sp>
        <p:nvSpPr>
          <p:cNvPr id="6" name="Subtitle 2"/>
          <p:cNvSpPr txBox="1">
            <a:spLocks/>
          </p:cNvSpPr>
          <p:nvPr/>
        </p:nvSpPr>
        <p:spPr>
          <a:xfrm>
            <a:off x="209402" y="1193372"/>
            <a:ext cx="8734097"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800" b="1" dirty="0" smtClean="0">
                <a:solidFill>
                  <a:schemeClr val="tx1">
                    <a:lumMod val="65000"/>
                    <a:lumOff val="35000"/>
                  </a:schemeClr>
                </a:solidFill>
                <a:latin typeface="Century Gothic" pitchFamily="34" charset="0"/>
                <a:cs typeface="Arial"/>
              </a:rPr>
              <a:t>Maintenance</a:t>
            </a:r>
            <a:endParaRPr lang="en-US" sz="2800" b="1" dirty="0">
              <a:solidFill>
                <a:schemeClr val="tx1">
                  <a:lumMod val="65000"/>
                  <a:lumOff val="35000"/>
                </a:schemeClr>
              </a:solidFill>
              <a:latin typeface="Century Gothic" pitchFamily="34" charset="0"/>
              <a:cs typeface="Arial"/>
            </a:endParaRPr>
          </a:p>
        </p:txBody>
      </p:sp>
      <p:sp>
        <p:nvSpPr>
          <p:cNvPr id="8" name="Subtitle 2"/>
          <p:cNvSpPr txBox="1">
            <a:spLocks/>
          </p:cNvSpPr>
          <p:nvPr/>
        </p:nvSpPr>
        <p:spPr>
          <a:xfrm>
            <a:off x="-71813" y="171450"/>
            <a:ext cx="9596813"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tx1">
                    <a:lumMod val="65000"/>
                    <a:lumOff val="35000"/>
                  </a:schemeClr>
                </a:solidFill>
                <a:latin typeface="Century Gothic" pitchFamily="34" charset="0"/>
                <a:cs typeface="Arial"/>
              </a:rPr>
              <a:t>Stormwater Friendly Land Management</a:t>
            </a:r>
            <a:endParaRPr lang="en-US" sz="3600" b="1" dirty="0">
              <a:solidFill>
                <a:schemeClr val="tx1">
                  <a:lumMod val="65000"/>
                  <a:lumOff val="35000"/>
                </a:schemeClr>
              </a:solidFill>
              <a:latin typeface="Century Gothic" pitchFamily="34" charset="0"/>
              <a:cs typeface="Arial"/>
            </a:endParaRPr>
          </a:p>
        </p:txBody>
      </p:sp>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Stone Base"/>
          <p:cNvPicPr>
            <a:picLocks noChangeAspect="1" noChangeArrowheads="1"/>
          </p:cNvPicPr>
          <p:nvPr/>
        </p:nvPicPr>
        <p:blipFill>
          <a:blip r:embed="rId3"/>
          <a:srcRect/>
          <a:stretch>
            <a:fillRect/>
          </a:stretch>
        </p:blipFill>
        <p:spPr bwMode="auto">
          <a:xfrm>
            <a:off x="1251712" y="2318551"/>
            <a:ext cx="6659197" cy="4300734"/>
          </a:xfrm>
          <a:prstGeom prst="roundRect">
            <a:avLst/>
          </a:prstGeom>
          <a:noFill/>
        </p:spPr>
      </p:pic>
      <p:sp>
        <p:nvSpPr>
          <p:cNvPr id="6" name="Subtitle 2"/>
          <p:cNvSpPr txBox="1">
            <a:spLocks/>
          </p:cNvSpPr>
          <p:nvPr/>
        </p:nvSpPr>
        <p:spPr>
          <a:xfrm>
            <a:off x="190352" y="1212422"/>
            <a:ext cx="8734097"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2800" b="1" dirty="0" smtClean="0">
                <a:solidFill>
                  <a:schemeClr val="tx1">
                    <a:lumMod val="65000"/>
                    <a:lumOff val="35000"/>
                  </a:schemeClr>
                </a:solidFill>
                <a:latin typeface="Century Gothic" pitchFamily="34" charset="0"/>
                <a:cs typeface="Arial"/>
              </a:rPr>
              <a:t>Maintenance</a:t>
            </a:r>
          </a:p>
        </p:txBody>
      </p:sp>
      <p:sp>
        <p:nvSpPr>
          <p:cNvPr id="8" name="Subtitle 2"/>
          <p:cNvSpPr txBox="1">
            <a:spLocks/>
          </p:cNvSpPr>
          <p:nvPr/>
        </p:nvSpPr>
        <p:spPr>
          <a:xfrm>
            <a:off x="-71813" y="171450"/>
            <a:ext cx="9596813"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tx1">
                    <a:lumMod val="65000"/>
                    <a:lumOff val="35000"/>
                  </a:schemeClr>
                </a:solidFill>
                <a:latin typeface="Century Gothic" pitchFamily="34" charset="0"/>
                <a:cs typeface="Arial"/>
              </a:rPr>
              <a:t>Stormwater Friendly Land Management</a:t>
            </a:r>
            <a:endParaRPr lang="en-US" sz="3600" b="1" dirty="0">
              <a:solidFill>
                <a:schemeClr val="tx1">
                  <a:lumMod val="65000"/>
                  <a:lumOff val="35000"/>
                </a:schemeClr>
              </a:solidFill>
              <a:latin typeface="Century Gothic" pitchFamily="34" charset="0"/>
              <a:cs typeface="Arial"/>
            </a:endParaRPr>
          </a:p>
        </p:txBody>
      </p:sp>
      <p:cxnSp>
        <p:nvCxnSpPr>
          <p:cNvPr id="5" name="Straight Connector 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8275"/>
            <a:ext cx="7772400" cy="1470025"/>
          </a:xfrm>
        </p:spPr>
        <p:txBody>
          <a:bodyPr/>
          <a:lstStyle/>
          <a:p>
            <a:r>
              <a:rPr lang="en-US" sz="3600" b="1" dirty="0" smtClean="0">
                <a:solidFill>
                  <a:schemeClr val="tx1">
                    <a:lumMod val="65000"/>
                    <a:lumOff val="35000"/>
                  </a:schemeClr>
                </a:solidFill>
                <a:latin typeface="Century Gothic" pitchFamily="34" charset="0"/>
              </a:rPr>
              <a:t>You Have Learned:</a:t>
            </a:r>
            <a:r>
              <a:rPr lang="en-US" dirty="0" smtClean="0"/>
              <a:t/>
            </a:r>
            <a:br>
              <a:rPr lang="en-US" dirty="0" smtClean="0"/>
            </a:br>
            <a:endParaRPr lang="en-US" dirty="0"/>
          </a:p>
        </p:txBody>
      </p:sp>
      <p:sp>
        <p:nvSpPr>
          <p:cNvPr id="3" name="Subtitle 2"/>
          <p:cNvSpPr>
            <a:spLocks noGrp="1"/>
          </p:cNvSpPr>
          <p:nvPr>
            <p:ph type="subTitle" idx="1"/>
          </p:nvPr>
        </p:nvSpPr>
        <p:spPr>
          <a:xfrm>
            <a:off x="685800" y="1104900"/>
            <a:ext cx="8458200" cy="1752600"/>
          </a:xfrm>
        </p:spPr>
        <p:txBody>
          <a:bodyPr/>
          <a:lstStyle/>
          <a:p>
            <a:pPr algn="l">
              <a:buFont typeface="Arial" pitchFamily="34" charset="0"/>
              <a:buChar char="•"/>
            </a:pPr>
            <a:r>
              <a:rPr lang="en-US" sz="2800" dirty="0" smtClean="0"/>
              <a:t>What is a watershed</a:t>
            </a:r>
          </a:p>
          <a:p>
            <a:pPr algn="l">
              <a:buFont typeface="Arial" pitchFamily="34" charset="0"/>
              <a:buChar char="•"/>
            </a:pPr>
            <a:r>
              <a:rPr lang="en-US" sz="2800" dirty="0" smtClean="0"/>
              <a:t>What is </a:t>
            </a:r>
            <a:r>
              <a:rPr lang="en-US" sz="2800" dirty="0" err="1" smtClean="0"/>
              <a:t>stormwater</a:t>
            </a:r>
            <a:r>
              <a:rPr lang="en-US" sz="2800" dirty="0" smtClean="0"/>
              <a:t> runoff and why is it important to manage it</a:t>
            </a:r>
          </a:p>
          <a:p>
            <a:pPr algn="l">
              <a:buFont typeface="Arial" pitchFamily="34" charset="0"/>
              <a:buChar char="•"/>
            </a:pPr>
            <a:r>
              <a:rPr lang="en-US" sz="2800" dirty="0" smtClean="0"/>
              <a:t>What are Combined Sewer Outfalls (CSO) and Municipal Separate Storm Sewage Systems (MS4s)</a:t>
            </a:r>
          </a:p>
          <a:p>
            <a:pPr algn="l">
              <a:buFont typeface="Arial" pitchFamily="34" charset="0"/>
              <a:buChar char="•"/>
            </a:pPr>
            <a:r>
              <a:rPr lang="en-US" sz="2800" dirty="0" smtClean="0"/>
              <a:t>What are </a:t>
            </a:r>
            <a:r>
              <a:rPr lang="en-US" sz="2800" dirty="0" err="1" smtClean="0"/>
              <a:t>Stormwater</a:t>
            </a:r>
            <a:r>
              <a:rPr lang="en-US" sz="2800" dirty="0" smtClean="0"/>
              <a:t> Best Management Practices, or SMPs    </a:t>
            </a:r>
          </a:p>
          <a:p>
            <a:pPr algn="l"/>
            <a:endParaRPr lang="en-US" dirty="0" smtClean="0"/>
          </a:p>
          <a:p>
            <a:pPr algn="l"/>
            <a:endParaRPr lang="en-US" dirty="0"/>
          </a:p>
        </p:txBody>
      </p:sp>
      <p:pic>
        <p:nvPicPr>
          <p:cNvPr id="6" name="Picture 2" descr="https://m1.behance.net/rendition/modules/19080531/disp/127fecb7a701b7a0087d0968c1fc3cd7.jpg"/>
          <p:cNvPicPr>
            <a:picLocks noChangeAspect="1" noChangeArrowheads="1"/>
          </p:cNvPicPr>
          <p:nvPr/>
        </p:nvPicPr>
        <p:blipFill>
          <a:blip r:embed="rId3"/>
          <a:srcRect/>
          <a:stretch>
            <a:fillRect/>
          </a:stretch>
        </p:blipFill>
        <p:spPr bwMode="auto">
          <a:xfrm>
            <a:off x="388882" y="4838029"/>
            <a:ext cx="2538248" cy="1906341"/>
          </a:xfrm>
          <a:prstGeom prst="roundRect">
            <a:avLst/>
          </a:prstGeom>
          <a:noFill/>
        </p:spPr>
      </p:pic>
      <p:pic>
        <p:nvPicPr>
          <p:cNvPr id="7" name="Picture 4" descr="http://www.asla.org/2014awards/img/471-2.jpg"/>
          <p:cNvPicPr>
            <a:picLocks noChangeAspect="1" noChangeArrowheads="1"/>
          </p:cNvPicPr>
          <p:nvPr/>
        </p:nvPicPr>
        <p:blipFill>
          <a:blip r:embed="rId4"/>
          <a:srcRect l="18590" r="19326" b="18035"/>
          <a:stretch>
            <a:fillRect/>
          </a:stretch>
        </p:blipFill>
        <p:spPr bwMode="auto">
          <a:xfrm>
            <a:off x="3118945" y="4838029"/>
            <a:ext cx="2959530" cy="1906341"/>
          </a:xfrm>
          <a:prstGeom prst="roundRect">
            <a:avLst/>
          </a:prstGeom>
          <a:noFill/>
        </p:spPr>
      </p:pic>
      <p:pic>
        <p:nvPicPr>
          <p:cNvPr id="8" name="Picture 6" descr="cisterns"/>
          <p:cNvPicPr>
            <a:picLocks noChangeAspect="1" noChangeArrowheads="1"/>
          </p:cNvPicPr>
          <p:nvPr/>
        </p:nvPicPr>
        <p:blipFill>
          <a:blip r:embed="rId5"/>
          <a:srcRect l="12990" t="13971" r="22178" b="17743"/>
          <a:stretch>
            <a:fillRect/>
          </a:stretch>
        </p:blipFill>
        <p:spPr bwMode="auto">
          <a:xfrm>
            <a:off x="6219927" y="4850511"/>
            <a:ext cx="2719122" cy="1906341"/>
          </a:xfrm>
          <a:prstGeom prst="roundRect">
            <a:avLst/>
          </a:prstGeom>
          <a:noFill/>
        </p:spPr>
      </p:pic>
      <p:cxnSp>
        <p:nvCxnSpPr>
          <p:cNvPr id="9" name="Straight Connector 8"/>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77365" y="197755"/>
            <a:ext cx="4771570" cy="1196741"/>
          </a:xfrm>
        </p:spPr>
        <p:txBody>
          <a:bodyPr/>
          <a:lstStyle/>
          <a:p>
            <a:r>
              <a:rPr lang="en-US" sz="3600" dirty="0" smtClean="0">
                <a:solidFill>
                  <a:schemeClr val="tx1">
                    <a:lumMod val="65000"/>
                    <a:lumOff val="35000"/>
                  </a:schemeClr>
                </a:solidFill>
                <a:latin typeface="Century Gothic" pitchFamily="34" charset="0"/>
              </a:rPr>
              <a:t>THANK YOU TO OUR </a:t>
            </a:r>
          </a:p>
          <a:p>
            <a:r>
              <a:rPr lang="en-US" sz="3600" dirty="0" smtClean="0">
                <a:solidFill>
                  <a:schemeClr val="tx1">
                    <a:lumMod val="65000"/>
                    <a:lumOff val="35000"/>
                  </a:schemeClr>
                </a:solidFill>
                <a:latin typeface="Century Gothic" pitchFamily="34" charset="0"/>
              </a:rPr>
              <a:t>FUNDER &amp; PARTNERS</a:t>
            </a:r>
          </a:p>
          <a:p>
            <a:pPr algn="r"/>
            <a:endParaRPr lang="en-US" dirty="0" smtClean="0"/>
          </a:p>
          <a:p>
            <a:endParaRPr lang="en-US" dirty="0"/>
          </a:p>
        </p:txBody>
      </p:sp>
      <p:pic>
        <p:nvPicPr>
          <p:cNvPr id="4" name="Picture 3" descr="https://lh6.googleusercontent.com/-iEKEnWTCfsg/AAAAAAAAAAI/AAAAAAAAAFI/nC3EdfH9gdM/s120-c/photo.jpg"/>
          <p:cNvPicPr>
            <a:picLocks noChangeAspect="1" noChangeArrowheads="1"/>
          </p:cNvPicPr>
          <p:nvPr/>
        </p:nvPicPr>
        <p:blipFill>
          <a:blip r:embed="rId3"/>
          <a:srcRect/>
          <a:stretch>
            <a:fillRect/>
          </a:stretch>
        </p:blipFill>
        <p:spPr bwMode="auto">
          <a:xfrm>
            <a:off x="5552444" y="197755"/>
            <a:ext cx="3134359" cy="3134362"/>
          </a:xfrm>
          <a:prstGeom prst="rect">
            <a:avLst/>
          </a:prstGeom>
          <a:noFill/>
        </p:spPr>
      </p:pic>
      <p:pic>
        <p:nvPicPr>
          <p:cNvPr id="6" name="Picture 6" descr="GreenTreks"/>
          <p:cNvPicPr>
            <a:picLocks noChangeAspect="1" noChangeArrowheads="1"/>
          </p:cNvPicPr>
          <p:nvPr/>
        </p:nvPicPr>
        <p:blipFill>
          <a:blip r:embed="rId4"/>
          <a:srcRect/>
          <a:stretch>
            <a:fillRect/>
          </a:stretch>
        </p:blipFill>
        <p:spPr bwMode="auto">
          <a:xfrm>
            <a:off x="4008120" y="5088029"/>
            <a:ext cx="3799950" cy="1014360"/>
          </a:xfrm>
          <a:prstGeom prst="rect">
            <a:avLst/>
          </a:prstGeom>
          <a:noFill/>
        </p:spPr>
      </p:pic>
      <p:pic>
        <p:nvPicPr>
          <p:cNvPr id="1026" name="Picture 2" descr="AKRF-25"/>
          <p:cNvPicPr>
            <a:picLocks noChangeAspect="1" noChangeArrowheads="1"/>
          </p:cNvPicPr>
          <p:nvPr/>
        </p:nvPicPr>
        <p:blipFill>
          <a:blip r:embed="rId5"/>
          <a:srcRect/>
          <a:stretch>
            <a:fillRect/>
          </a:stretch>
        </p:blipFill>
        <p:spPr bwMode="auto">
          <a:xfrm>
            <a:off x="1175189" y="5035589"/>
            <a:ext cx="1809750" cy="1066800"/>
          </a:xfrm>
          <a:prstGeom prst="rect">
            <a:avLst/>
          </a:prstGeom>
          <a:noFill/>
          <a:ln w="9525">
            <a:noFill/>
            <a:miter lim="800000"/>
            <a:headEnd/>
            <a:tailEnd/>
          </a:ln>
        </p:spPr>
      </p:pic>
      <p:sp>
        <p:nvSpPr>
          <p:cNvPr id="7" name="Rectangle 6"/>
          <p:cNvSpPr/>
          <p:nvPr/>
        </p:nvSpPr>
        <p:spPr>
          <a:xfrm>
            <a:off x="576935" y="3332117"/>
            <a:ext cx="4572000" cy="1200329"/>
          </a:xfrm>
          <a:prstGeom prst="rect">
            <a:avLst/>
          </a:prstGeom>
        </p:spPr>
        <p:txBody>
          <a:bodyPr>
            <a:spAutoFit/>
          </a:bodyPr>
          <a:lstStyle/>
          <a:p>
            <a:r>
              <a:rPr lang="en-US" b="1" dirty="0" smtClean="0">
                <a:solidFill>
                  <a:srgbClr val="004080"/>
                </a:solidFill>
                <a:latin typeface="Arial"/>
                <a:cs typeface="Arial"/>
              </a:rPr>
              <a:t>Pennsylvania Horticultural Society</a:t>
            </a:r>
          </a:p>
          <a:p>
            <a:r>
              <a:rPr lang="en-US" b="1" dirty="0" smtClean="0">
                <a:solidFill>
                  <a:srgbClr val="004080"/>
                </a:solidFill>
                <a:latin typeface="Arial"/>
                <a:cs typeface="Arial"/>
              </a:rPr>
              <a:t>100 North 20th Street</a:t>
            </a:r>
          </a:p>
          <a:p>
            <a:r>
              <a:rPr lang="en-US" b="1" dirty="0" smtClean="0">
                <a:solidFill>
                  <a:srgbClr val="004080"/>
                </a:solidFill>
                <a:latin typeface="Arial"/>
                <a:cs typeface="Arial"/>
              </a:rPr>
              <a:t>Philadelphia, PA  19103</a:t>
            </a:r>
          </a:p>
          <a:p>
            <a:r>
              <a:rPr lang="en-US" dirty="0" smtClean="0">
                <a:solidFill>
                  <a:prstClr val="black"/>
                </a:solidFill>
                <a:hlinkClick r:id="rId6"/>
              </a:rPr>
              <a:t>www.phsonline.org</a:t>
            </a:r>
            <a:endParaRPr lang="en-US" dirty="0" smtClean="0">
              <a:solidFill>
                <a:prstClr val="black"/>
              </a:solidFill>
            </a:endParaRPr>
          </a:p>
        </p:txBody>
      </p:sp>
      <p:pic>
        <p:nvPicPr>
          <p:cNvPr id="3" name="Picture 2" descr="Slide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08" name="Picture 32" descr="StreamWorkslow"/>
          <p:cNvPicPr>
            <a:picLocks noChangeAspect="1" noChangeArrowheads="1"/>
          </p:cNvPicPr>
          <p:nvPr/>
        </p:nvPicPr>
        <p:blipFill>
          <a:blip r:embed="rId3"/>
          <a:srcRect/>
          <a:stretch>
            <a:fillRect/>
          </a:stretch>
        </p:blipFill>
        <p:spPr bwMode="auto">
          <a:xfrm>
            <a:off x="464454" y="1219200"/>
            <a:ext cx="8477250" cy="5486400"/>
          </a:xfrm>
          <a:prstGeom prst="rect">
            <a:avLst/>
          </a:prstGeom>
          <a:noFill/>
        </p:spPr>
      </p:pic>
      <p:sp>
        <p:nvSpPr>
          <p:cNvPr id="24582" name="Freeform 6"/>
          <p:cNvSpPr>
            <a:spLocks/>
          </p:cNvSpPr>
          <p:nvPr/>
        </p:nvSpPr>
        <p:spPr bwMode="auto">
          <a:xfrm>
            <a:off x="2209800" y="2286000"/>
            <a:ext cx="76200" cy="309563"/>
          </a:xfrm>
          <a:custGeom>
            <a:avLst/>
            <a:gdLst/>
            <a:ahLst/>
            <a:cxnLst>
              <a:cxn ang="0">
                <a:pos x="54" y="0"/>
              </a:cxn>
              <a:cxn ang="0">
                <a:pos x="39" y="105"/>
              </a:cxn>
              <a:cxn ang="0">
                <a:pos x="21" y="162"/>
              </a:cxn>
              <a:cxn ang="0">
                <a:pos x="12" y="204"/>
              </a:cxn>
              <a:cxn ang="0">
                <a:pos x="6" y="240"/>
              </a:cxn>
              <a:cxn ang="0">
                <a:pos x="33" y="348"/>
              </a:cxn>
              <a:cxn ang="0">
                <a:pos x="57" y="366"/>
              </a:cxn>
              <a:cxn ang="0">
                <a:pos x="75" y="372"/>
              </a:cxn>
              <a:cxn ang="0">
                <a:pos x="138" y="360"/>
              </a:cxn>
              <a:cxn ang="0">
                <a:pos x="156" y="348"/>
              </a:cxn>
              <a:cxn ang="0">
                <a:pos x="177" y="324"/>
              </a:cxn>
              <a:cxn ang="0">
                <a:pos x="189" y="285"/>
              </a:cxn>
              <a:cxn ang="0">
                <a:pos x="141" y="144"/>
              </a:cxn>
              <a:cxn ang="0">
                <a:pos x="117" y="111"/>
              </a:cxn>
              <a:cxn ang="0">
                <a:pos x="78" y="39"/>
              </a:cxn>
              <a:cxn ang="0">
                <a:pos x="66" y="24"/>
              </a:cxn>
              <a:cxn ang="0">
                <a:pos x="54" y="0"/>
              </a:cxn>
            </a:cxnLst>
            <a:rect l="0" t="0" r="r" b="b"/>
            <a:pathLst>
              <a:path w="189" h="372">
                <a:moveTo>
                  <a:pt x="54" y="0"/>
                </a:moveTo>
                <a:cubicBezTo>
                  <a:pt x="48" y="35"/>
                  <a:pt x="46" y="70"/>
                  <a:pt x="39" y="105"/>
                </a:cubicBezTo>
                <a:cubicBezTo>
                  <a:pt x="35" y="125"/>
                  <a:pt x="25" y="143"/>
                  <a:pt x="21" y="162"/>
                </a:cubicBezTo>
                <a:cubicBezTo>
                  <a:pt x="18" y="176"/>
                  <a:pt x="15" y="190"/>
                  <a:pt x="12" y="204"/>
                </a:cubicBezTo>
                <a:cubicBezTo>
                  <a:pt x="10" y="216"/>
                  <a:pt x="6" y="240"/>
                  <a:pt x="6" y="240"/>
                </a:cubicBezTo>
                <a:cubicBezTo>
                  <a:pt x="7" y="256"/>
                  <a:pt x="0" y="337"/>
                  <a:pt x="33" y="348"/>
                </a:cubicBezTo>
                <a:cubicBezTo>
                  <a:pt x="39" y="357"/>
                  <a:pt x="47" y="361"/>
                  <a:pt x="57" y="366"/>
                </a:cubicBezTo>
                <a:cubicBezTo>
                  <a:pt x="63" y="369"/>
                  <a:pt x="75" y="372"/>
                  <a:pt x="75" y="372"/>
                </a:cubicBezTo>
                <a:cubicBezTo>
                  <a:pt x="99" y="370"/>
                  <a:pt x="116" y="367"/>
                  <a:pt x="138" y="360"/>
                </a:cubicBezTo>
                <a:cubicBezTo>
                  <a:pt x="145" y="358"/>
                  <a:pt x="156" y="348"/>
                  <a:pt x="156" y="348"/>
                </a:cubicBezTo>
                <a:cubicBezTo>
                  <a:pt x="170" y="327"/>
                  <a:pt x="162" y="334"/>
                  <a:pt x="177" y="324"/>
                </a:cubicBezTo>
                <a:cubicBezTo>
                  <a:pt x="181" y="311"/>
                  <a:pt x="186" y="298"/>
                  <a:pt x="189" y="285"/>
                </a:cubicBezTo>
                <a:cubicBezTo>
                  <a:pt x="186" y="232"/>
                  <a:pt x="179" y="182"/>
                  <a:pt x="141" y="144"/>
                </a:cubicBezTo>
                <a:cubicBezTo>
                  <a:pt x="136" y="129"/>
                  <a:pt x="129" y="119"/>
                  <a:pt x="117" y="111"/>
                </a:cubicBezTo>
                <a:cubicBezTo>
                  <a:pt x="109" y="86"/>
                  <a:pt x="96" y="57"/>
                  <a:pt x="78" y="39"/>
                </a:cubicBezTo>
                <a:cubicBezTo>
                  <a:pt x="70" y="16"/>
                  <a:pt x="82" y="43"/>
                  <a:pt x="66" y="24"/>
                </a:cubicBezTo>
                <a:cubicBezTo>
                  <a:pt x="60" y="17"/>
                  <a:pt x="59" y="8"/>
                  <a:pt x="54" y="0"/>
                </a:cubicBezTo>
                <a:close/>
              </a:path>
            </a:pathLst>
          </a:custGeom>
          <a:solidFill>
            <a:srgbClr val="00FFFF"/>
          </a:solidFill>
          <a:ln w="9525">
            <a:solidFill>
              <a:schemeClr val="tx1"/>
            </a:solidFill>
            <a:round/>
            <a:headEnd/>
            <a:tailEnd/>
          </a:ln>
          <a:effectLst/>
        </p:spPr>
        <p:txBody>
          <a:bodyPr/>
          <a:lstStyle/>
          <a:p>
            <a:endParaRPr lang="en-US"/>
          </a:p>
        </p:txBody>
      </p:sp>
      <p:sp>
        <p:nvSpPr>
          <p:cNvPr id="24583" name="Freeform 7"/>
          <p:cNvSpPr>
            <a:spLocks/>
          </p:cNvSpPr>
          <p:nvPr/>
        </p:nvSpPr>
        <p:spPr bwMode="auto">
          <a:xfrm>
            <a:off x="1752600" y="1981200"/>
            <a:ext cx="76200" cy="309563"/>
          </a:xfrm>
          <a:custGeom>
            <a:avLst/>
            <a:gdLst/>
            <a:ahLst/>
            <a:cxnLst>
              <a:cxn ang="0">
                <a:pos x="54" y="0"/>
              </a:cxn>
              <a:cxn ang="0">
                <a:pos x="39" y="105"/>
              </a:cxn>
              <a:cxn ang="0">
                <a:pos x="21" y="162"/>
              </a:cxn>
              <a:cxn ang="0">
                <a:pos x="12" y="204"/>
              </a:cxn>
              <a:cxn ang="0">
                <a:pos x="6" y="240"/>
              </a:cxn>
              <a:cxn ang="0">
                <a:pos x="33" y="348"/>
              </a:cxn>
              <a:cxn ang="0">
                <a:pos x="57" y="366"/>
              </a:cxn>
              <a:cxn ang="0">
                <a:pos x="75" y="372"/>
              </a:cxn>
              <a:cxn ang="0">
                <a:pos x="138" y="360"/>
              </a:cxn>
              <a:cxn ang="0">
                <a:pos x="156" y="348"/>
              </a:cxn>
              <a:cxn ang="0">
                <a:pos x="177" y="324"/>
              </a:cxn>
              <a:cxn ang="0">
                <a:pos x="189" y="285"/>
              </a:cxn>
              <a:cxn ang="0">
                <a:pos x="141" y="144"/>
              </a:cxn>
              <a:cxn ang="0">
                <a:pos x="117" y="111"/>
              </a:cxn>
              <a:cxn ang="0">
                <a:pos x="78" y="39"/>
              </a:cxn>
              <a:cxn ang="0">
                <a:pos x="66" y="24"/>
              </a:cxn>
              <a:cxn ang="0">
                <a:pos x="54" y="0"/>
              </a:cxn>
            </a:cxnLst>
            <a:rect l="0" t="0" r="r" b="b"/>
            <a:pathLst>
              <a:path w="189" h="372">
                <a:moveTo>
                  <a:pt x="54" y="0"/>
                </a:moveTo>
                <a:cubicBezTo>
                  <a:pt x="48" y="35"/>
                  <a:pt x="46" y="70"/>
                  <a:pt x="39" y="105"/>
                </a:cubicBezTo>
                <a:cubicBezTo>
                  <a:pt x="35" y="125"/>
                  <a:pt x="25" y="143"/>
                  <a:pt x="21" y="162"/>
                </a:cubicBezTo>
                <a:cubicBezTo>
                  <a:pt x="18" y="176"/>
                  <a:pt x="15" y="190"/>
                  <a:pt x="12" y="204"/>
                </a:cubicBezTo>
                <a:cubicBezTo>
                  <a:pt x="10" y="216"/>
                  <a:pt x="6" y="240"/>
                  <a:pt x="6" y="240"/>
                </a:cubicBezTo>
                <a:cubicBezTo>
                  <a:pt x="7" y="256"/>
                  <a:pt x="0" y="337"/>
                  <a:pt x="33" y="348"/>
                </a:cubicBezTo>
                <a:cubicBezTo>
                  <a:pt x="39" y="357"/>
                  <a:pt x="47" y="361"/>
                  <a:pt x="57" y="366"/>
                </a:cubicBezTo>
                <a:cubicBezTo>
                  <a:pt x="63" y="369"/>
                  <a:pt x="75" y="372"/>
                  <a:pt x="75" y="372"/>
                </a:cubicBezTo>
                <a:cubicBezTo>
                  <a:pt x="99" y="370"/>
                  <a:pt x="116" y="367"/>
                  <a:pt x="138" y="360"/>
                </a:cubicBezTo>
                <a:cubicBezTo>
                  <a:pt x="145" y="358"/>
                  <a:pt x="156" y="348"/>
                  <a:pt x="156" y="348"/>
                </a:cubicBezTo>
                <a:cubicBezTo>
                  <a:pt x="170" y="327"/>
                  <a:pt x="162" y="334"/>
                  <a:pt x="177" y="324"/>
                </a:cubicBezTo>
                <a:cubicBezTo>
                  <a:pt x="181" y="311"/>
                  <a:pt x="186" y="298"/>
                  <a:pt x="189" y="285"/>
                </a:cubicBezTo>
                <a:cubicBezTo>
                  <a:pt x="186" y="232"/>
                  <a:pt x="179" y="182"/>
                  <a:pt x="141" y="144"/>
                </a:cubicBezTo>
                <a:cubicBezTo>
                  <a:pt x="136" y="129"/>
                  <a:pt x="129" y="119"/>
                  <a:pt x="117" y="111"/>
                </a:cubicBezTo>
                <a:cubicBezTo>
                  <a:pt x="109" y="86"/>
                  <a:pt x="96" y="57"/>
                  <a:pt x="78" y="39"/>
                </a:cubicBezTo>
                <a:cubicBezTo>
                  <a:pt x="70" y="16"/>
                  <a:pt x="82" y="43"/>
                  <a:pt x="66" y="24"/>
                </a:cubicBezTo>
                <a:cubicBezTo>
                  <a:pt x="60" y="17"/>
                  <a:pt x="59" y="8"/>
                  <a:pt x="54" y="0"/>
                </a:cubicBezTo>
                <a:close/>
              </a:path>
            </a:pathLst>
          </a:custGeom>
          <a:solidFill>
            <a:srgbClr val="00FFFF"/>
          </a:solidFill>
          <a:ln w="9525">
            <a:solidFill>
              <a:schemeClr val="tx1"/>
            </a:solidFill>
            <a:round/>
            <a:headEnd/>
            <a:tailEnd/>
          </a:ln>
          <a:effectLst/>
        </p:spPr>
        <p:txBody>
          <a:bodyPr/>
          <a:lstStyle/>
          <a:p>
            <a:endParaRPr lang="en-US"/>
          </a:p>
        </p:txBody>
      </p:sp>
      <p:sp>
        <p:nvSpPr>
          <p:cNvPr id="24584" name="Freeform 8"/>
          <p:cNvSpPr>
            <a:spLocks/>
          </p:cNvSpPr>
          <p:nvPr/>
        </p:nvSpPr>
        <p:spPr bwMode="auto">
          <a:xfrm>
            <a:off x="1371600" y="1752600"/>
            <a:ext cx="76200" cy="309563"/>
          </a:xfrm>
          <a:custGeom>
            <a:avLst/>
            <a:gdLst/>
            <a:ahLst/>
            <a:cxnLst>
              <a:cxn ang="0">
                <a:pos x="54" y="0"/>
              </a:cxn>
              <a:cxn ang="0">
                <a:pos x="39" y="105"/>
              </a:cxn>
              <a:cxn ang="0">
                <a:pos x="21" y="162"/>
              </a:cxn>
              <a:cxn ang="0">
                <a:pos x="12" y="204"/>
              </a:cxn>
              <a:cxn ang="0">
                <a:pos x="6" y="240"/>
              </a:cxn>
              <a:cxn ang="0">
                <a:pos x="33" y="348"/>
              </a:cxn>
              <a:cxn ang="0">
                <a:pos x="57" y="366"/>
              </a:cxn>
              <a:cxn ang="0">
                <a:pos x="75" y="372"/>
              </a:cxn>
              <a:cxn ang="0">
                <a:pos x="138" y="360"/>
              </a:cxn>
              <a:cxn ang="0">
                <a:pos x="156" y="348"/>
              </a:cxn>
              <a:cxn ang="0">
                <a:pos x="177" y="324"/>
              </a:cxn>
              <a:cxn ang="0">
                <a:pos x="189" y="285"/>
              </a:cxn>
              <a:cxn ang="0">
                <a:pos x="141" y="144"/>
              </a:cxn>
              <a:cxn ang="0">
                <a:pos x="117" y="111"/>
              </a:cxn>
              <a:cxn ang="0">
                <a:pos x="78" y="39"/>
              </a:cxn>
              <a:cxn ang="0">
                <a:pos x="66" y="24"/>
              </a:cxn>
              <a:cxn ang="0">
                <a:pos x="54" y="0"/>
              </a:cxn>
            </a:cxnLst>
            <a:rect l="0" t="0" r="r" b="b"/>
            <a:pathLst>
              <a:path w="189" h="372">
                <a:moveTo>
                  <a:pt x="54" y="0"/>
                </a:moveTo>
                <a:cubicBezTo>
                  <a:pt x="48" y="35"/>
                  <a:pt x="46" y="70"/>
                  <a:pt x="39" y="105"/>
                </a:cubicBezTo>
                <a:cubicBezTo>
                  <a:pt x="35" y="125"/>
                  <a:pt x="25" y="143"/>
                  <a:pt x="21" y="162"/>
                </a:cubicBezTo>
                <a:cubicBezTo>
                  <a:pt x="18" y="176"/>
                  <a:pt x="15" y="190"/>
                  <a:pt x="12" y="204"/>
                </a:cubicBezTo>
                <a:cubicBezTo>
                  <a:pt x="10" y="216"/>
                  <a:pt x="6" y="240"/>
                  <a:pt x="6" y="240"/>
                </a:cubicBezTo>
                <a:cubicBezTo>
                  <a:pt x="7" y="256"/>
                  <a:pt x="0" y="337"/>
                  <a:pt x="33" y="348"/>
                </a:cubicBezTo>
                <a:cubicBezTo>
                  <a:pt x="39" y="357"/>
                  <a:pt x="47" y="361"/>
                  <a:pt x="57" y="366"/>
                </a:cubicBezTo>
                <a:cubicBezTo>
                  <a:pt x="63" y="369"/>
                  <a:pt x="75" y="372"/>
                  <a:pt x="75" y="372"/>
                </a:cubicBezTo>
                <a:cubicBezTo>
                  <a:pt x="99" y="370"/>
                  <a:pt x="116" y="367"/>
                  <a:pt x="138" y="360"/>
                </a:cubicBezTo>
                <a:cubicBezTo>
                  <a:pt x="145" y="358"/>
                  <a:pt x="156" y="348"/>
                  <a:pt x="156" y="348"/>
                </a:cubicBezTo>
                <a:cubicBezTo>
                  <a:pt x="170" y="327"/>
                  <a:pt x="162" y="334"/>
                  <a:pt x="177" y="324"/>
                </a:cubicBezTo>
                <a:cubicBezTo>
                  <a:pt x="181" y="311"/>
                  <a:pt x="186" y="298"/>
                  <a:pt x="189" y="285"/>
                </a:cubicBezTo>
                <a:cubicBezTo>
                  <a:pt x="186" y="232"/>
                  <a:pt x="179" y="182"/>
                  <a:pt x="141" y="144"/>
                </a:cubicBezTo>
                <a:cubicBezTo>
                  <a:pt x="136" y="129"/>
                  <a:pt x="129" y="119"/>
                  <a:pt x="117" y="111"/>
                </a:cubicBezTo>
                <a:cubicBezTo>
                  <a:pt x="109" y="86"/>
                  <a:pt x="96" y="57"/>
                  <a:pt x="78" y="39"/>
                </a:cubicBezTo>
                <a:cubicBezTo>
                  <a:pt x="70" y="16"/>
                  <a:pt x="82" y="43"/>
                  <a:pt x="66" y="24"/>
                </a:cubicBezTo>
                <a:cubicBezTo>
                  <a:pt x="60" y="17"/>
                  <a:pt x="59" y="8"/>
                  <a:pt x="54" y="0"/>
                </a:cubicBezTo>
                <a:close/>
              </a:path>
            </a:pathLst>
          </a:custGeom>
          <a:solidFill>
            <a:srgbClr val="00FFFF"/>
          </a:solidFill>
          <a:ln w="9525">
            <a:solidFill>
              <a:schemeClr val="tx1"/>
            </a:solidFill>
            <a:round/>
            <a:headEnd/>
            <a:tailEnd/>
          </a:ln>
          <a:effectLst/>
        </p:spPr>
        <p:txBody>
          <a:bodyPr/>
          <a:lstStyle/>
          <a:p>
            <a:endParaRPr lang="en-US"/>
          </a:p>
        </p:txBody>
      </p:sp>
      <p:sp>
        <p:nvSpPr>
          <p:cNvPr id="24585" name="Freeform 9"/>
          <p:cNvSpPr>
            <a:spLocks/>
          </p:cNvSpPr>
          <p:nvPr/>
        </p:nvSpPr>
        <p:spPr bwMode="auto">
          <a:xfrm>
            <a:off x="533400" y="2286000"/>
            <a:ext cx="76200" cy="309563"/>
          </a:xfrm>
          <a:custGeom>
            <a:avLst/>
            <a:gdLst/>
            <a:ahLst/>
            <a:cxnLst>
              <a:cxn ang="0">
                <a:pos x="54" y="0"/>
              </a:cxn>
              <a:cxn ang="0">
                <a:pos x="39" y="105"/>
              </a:cxn>
              <a:cxn ang="0">
                <a:pos x="21" y="162"/>
              </a:cxn>
              <a:cxn ang="0">
                <a:pos x="12" y="204"/>
              </a:cxn>
              <a:cxn ang="0">
                <a:pos x="6" y="240"/>
              </a:cxn>
              <a:cxn ang="0">
                <a:pos x="33" y="348"/>
              </a:cxn>
              <a:cxn ang="0">
                <a:pos x="57" y="366"/>
              </a:cxn>
              <a:cxn ang="0">
                <a:pos x="75" y="372"/>
              </a:cxn>
              <a:cxn ang="0">
                <a:pos x="138" y="360"/>
              </a:cxn>
              <a:cxn ang="0">
                <a:pos x="156" y="348"/>
              </a:cxn>
              <a:cxn ang="0">
                <a:pos x="177" y="324"/>
              </a:cxn>
              <a:cxn ang="0">
                <a:pos x="189" y="285"/>
              </a:cxn>
              <a:cxn ang="0">
                <a:pos x="141" y="144"/>
              </a:cxn>
              <a:cxn ang="0">
                <a:pos x="117" y="111"/>
              </a:cxn>
              <a:cxn ang="0">
                <a:pos x="78" y="39"/>
              </a:cxn>
              <a:cxn ang="0">
                <a:pos x="66" y="24"/>
              </a:cxn>
              <a:cxn ang="0">
                <a:pos x="54" y="0"/>
              </a:cxn>
            </a:cxnLst>
            <a:rect l="0" t="0" r="r" b="b"/>
            <a:pathLst>
              <a:path w="189" h="372">
                <a:moveTo>
                  <a:pt x="54" y="0"/>
                </a:moveTo>
                <a:cubicBezTo>
                  <a:pt x="48" y="35"/>
                  <a:pt x="46" y="70"/>
                  <a:pt x="39" y="105"/>
                </a:cubicBezTo>
                <a:cubicBezTo>
                  <a:pt x="35" y="125"/>
                  <a:pt x="25" y="143"/>
                  <a:pt x="21" y="162"/>
                </a:cubicBezTo>
                <a:cubicBezTo>
                  <a:pt x="18" y="176"/>
                  <a:pt x="15" y="190"/>
                  <a:pt x="12" y="204"/>
                </a:cubicBezTo>
                <a:cubicBezTo>
                  <a:pt x="10" y="216"/>
                  <a:pt x="6" y="240"/>
                  <a:pt x="6" y="240"/>
                </a:cubicBezTo>
                <a:cubicBezTo>
                  <a:pt x="7" y="256"/>
                  <a:pt x="0" y="337"/>
                  <a:pt x="33" y="348"/>
                </a:cubicBezTo>
                <a:cubicBezTo>
                  <a:pt x="39" y="357"/>
                  <a:pt x="47" y="361"/>
                  <a:pt x="57" y="366"/>
                </a:cubicBezTo>
                <a:cubicBezTo>
                  <a:pt x="63" y="369"/>
                  <a:pt x="75" y="372"/>
                  <a:pt x="75" y="372"/>
                </a:cubicBezTo>
                <a:cubicBezTo>
                  <a:pt x="99" y="370"/>
                  <a:pt x="116" y="367"/>
                  <a:pt x="138" y="360"/>
                </a:cubicBezTo>
                <a:cubicBezTo>
                  <a:pt x="145" y="358"/>
                  <a:pt x="156" y="348"/>
                  <a:pt x="156" y="348"/>
                </a:cubicBezTo>
                <a:cubicBezTo>
                  <a:pt x="170" y="327"/>
                  <a:pt x="162" y="334"/>
                  <a:pt x="177" y="324"/>
                </a:cubicBezTo>
                <a:cubicBezTo>
                  <a:pt x="181" y="311"/>
                  <a:pt x="186" y="298"/>
                  <a:pt x="189" y="285"/>
                </a:cubicBezTo>
                <a:cubicBezTo>
                  <a:pt x="186" y="232"/>
                  <a:pt x="179" y="182"/>
                  <a:pt x="141" y="144"/>
                </a:cubicBezTo>
                <a:cubicBezTo>
                  <a:pt x="136" y="129"/>
                  <a:pt x="129" y="119"/>
                  <a:pt x="117" y="111"/>
                </a:cubicBezTo>
                <a:cubicBezTo>
                  <a:pt x="109" y="86"/>
                  <a:pt x="96" y="57"/>
                  <a:pt x="78" y="39"/>
                </a:cubicBezTo>
                <a:cubicBezTo>
                  <a:pt x="70" y="16"/>
                  <a:pt x="82" y="43"/>
                  <a:pt x="66" y="24"/>
                </a:cubicBezTo>
                <a:cubicBezTo>
                  <a:pt x="60" y="17"/>
                  <a:pt x="59" y="8"/>
                  <a:pt x="54" y="0"/>
                </a:cubicBezTo>
                <a:close/>
              </a:path>
            </a:pathLst>
          </a:custGeom>
          <a:solidFill>
            <a:srgbClr val="00FFFF"/>
          </a:solidFill>
          <a:ln w="9525">
            <a:solidFill>
              <a:schemeClr val="tx1"/>
            </a:solidFill>
            <a:round/>
            <a:headEnd/>
            <a:tailEnd/>
          </a:ln>
          <a:effectLst/>
        </p:spPr>
        <p:txBody>
          <a:bodyPr/>
          <a:lstStyle/>
          <a:p>
            <a:endParaRPr lang="en-US"/>
          </a:p>
        </p:txBody>
      </p:sp>
      <p:sp>
        <p:nvSpPr>
          <p:cNvPr id="24586" name="Freeform 10"/>
          <p:cNvSpPr>
            <a:spLocks/>
          </p:cNvSpPr>
          <p:nvPr/>
        </p:nvSpPr>
        <p:spPr bwMode="auto">
          <a:xfrm>
            <a:off x="1066800" y="2209800"/>
            <a:ext cx="76200" cy="309563"/>
          </a:xfrm>
          <a:custGeom>
            <a:avLst/>
            <a:gdLst/>
            <a:ahLst/>
            <a:cxnLst>
              <a:cxn ang="0">
                <a:pos x="54" y="0"/>
              </a:cxn>
              <a:cxn ang="0">
                <a:pos x="39" y="105"/>
              </a:cxn>
              <a:cxn ang="0">
                <a:pos x="21" y="162"/>
              </a:cxn>
              <a:cxn ang="0">
                <a:pos x="12" y="204"/>
              </a:cxn>
              <a:cxn ang="0">
                <a:pos x="6" y="240"/>
              </a:cxn>
              <a:cxn ang="0">
                <a:pos x="33" y="348"/>
              </a:cxn>
              <a:cxn ang="0">
                <a:pos x="57" y="366"/>
              </a:cxn>
              <a:cxn ang="0">
                <a:pos x="75" y="372"/>
              </a:cxn>
              <a:cxn ang="0">
                <a:pos x="138" y="360"/>
              </a:cxn>
              <a:cxn ang="0">
                <a:pos x="156" y="348"/>
              </a:cxn>
              <a:cxn ang="0">
                <a:pos x="177" y="324"/>
              </a:cxn>
              <a:cxn ang="0">
                <a:pos x="189" y="285"/>
              </a:cxn>
              <a:cxn ang="0">
                <a:pos x="141" y="144"/>
              </a:cxn>
              <a:cxn ang="0">
                <a:pos x="117" y="111"/>
              </a:cxn>
              <a:cxn ang="0">
                <a:pos x="78" y="39"/>
              </a:cxn>
              <a:cxn ang="0">
                <a:pos x="66" y="24"/>
              </a:cxn>
              <a:cxn ang="0">
                <a:pos x="54" y="0"/>
              </a:cxn>
            </a:cxnLst>
            <a:rect l="0" t="0" r="r" b="b"/>
            <a:pathLst>
              <a:path w="189" h="372">
                <a:moveTo>
                  <a:pt x="54" y="0"/>
                </a:moveTo>
                <a:cubicBezTo>
                  <a:pt x="48" y="35"/>
                  <a:pt x="46" y="70"/>
                  <a:pt x="39" y="105"/>
                </a:cubicBezTo>
                <a:cubicBezTo>
                  <a:pt x="35" y="125"/>
                  <a:pt x="25" y="143"/>
                  <a:pt x="21" y="162"/>
                </a:cubicBezTo>
                <a:cubicBezTo>
                  <a:pt x="18" y="176"/>
                  <a:pt x="15" y="190"/>
                  <a:pt x="12" y="204"/>
                </a:cubicBezTo>
                <a:cubicBezTo>
                  <a:pt x="10" y="216"/>
                  <a:pt x="6" y="240"/>
                  <a:pt x="6" y="240"/>
                </a:cubicBezTo>
                <a:cubicBezTo>
                  <a:pt x="7" y="256"/>
                  <a:pt x="0" y="337"/>
                  <a:pt x="33" y="348"/>
                </a:cubicBezTo>
                <a:cubicBezTo>
                  <a:pt x="39" y="357"/>
                  <a:pt x="47" y="361"/>
                  <a:pt x="57" y="366"/>
                </a:cubicBezTo>
                <a:cubicBezTo>
                  <a:pt x="63" y="369"/>
                  <a:pt x="75" y="372"/>
                  <a:pt x="75" y="372"/>
                </a:cubicBezTo>
                <a:cubicBezTo>
                  <a:pt x="99" y="370"/>
                  <a:pt x="116" y="367"/>
                  <a:pt x="138" y="360"/>
                </a:cubicBezTo>
                <a:cubicBezTo>
                  <a:pt x="145" y="358"/>
                  <a:pt x="156" y="348"/>
                  <a:pt x="156" y="348"/>
                </a:cubicBezTo>
                <a:cubicBezTo>
                  <a:pt x="170" y="327"/>
                  <a:pt x="162" y="334"/>
                  <a:pt x="177" y="324"/>
                </a:cubicBezTo>
                <a:cubicBezTo>
                  <a:pt x="181" y="311"/>
                  <a:pt x="186" y="298"/>
                  <a:pt x="189" y="285"/>
                </a:cubicBezTo>
                <a:cubicBezTo>
                  <a:pt x="186" y="232"/>
                  <a:pt x="179" y="182"/>
                  <a:pt x="141" y="144"/>
                </a:cubicBezTo>
                <a:cubicBezTo>
                  <a:pt x="136" y="129"/>
                  <a:pt x="129" y="119"/>
                  <a:pt x="117" y="111"/>
                </a:cubicBezTo>
                <a:cubicBezTo>
                  <a:pt x="109" y="86"/>
                  <a:pt x="96" y="57"/>
                  <a:pt x="78" y="39"/>
                </a:cubicBezTo>
                <a:cubicBezTo>
                  <a:pt x="70" y="16"/>
                  <a:pt x="82" y="43"/>
                  <a:pt x="66" y="24"/>
                </a:cubicBezTo>
                <a:cubicBezTo>
                  <a:pt x="60" y="17"/>
                  <a:pt x="59" y="8"/>
                  <a:pt x="54" y="0"/>
                </a:cubicBezTo>
                <a:close/>
              </a:path>
            </a:pathLst>
          </a:custGeom>
          <a:solidFill>
            <a:srgbClr val="00FFFF"/>
          </a:solidFill>
          <a:ln w="9525">
            <a:solidFill>
              <a:schemeClr val="tx1"/>
            </a:solidFill>
            <a:round/>
            <a:headEnd/>
            <a:tailEnd/>
          </a:ln>
          <a:effectLst/>
        </p:spPr>
        <p:txBody>
          <a:bodyPr/>
          <a:lstStyle/>
          <a:p>
            <a:endParaRPr lang="en-US"/>
          </a:p>
        </p:txBody>
      </p:sp>
      <p:sp>
        <p:nvSpPr>
          <p:cNvPr id="24587" name="Freeform 11"/>
          <p:cNvSpPr>
            <a:spLocks/>
          </p:cNvSpPr>
          <p:nvPr/>
        </p:nvSpPr>
        <p:spPr bwMode="auto">
          <a:xfrm>
            <a:off x="8305800" y="2514600"/>
            <a:ext cx="76200" cy="309563"/>
          </a:xfrm>
          <a:custGeom>
            <a:avLst/>
            <a:gdLst/>
            <a:ahLst/>
            <a:cxnLst>
              <a:cxn ang="0">
                <a:pos x="54" y="0"/>
              </a:cxn>
              <a:cxn ang="0">
                <a:pos x="39" y="105"/>
              </a:cxn>
              <a:cxn ang="0">
                <a:pos x="21" y="162"/>
              </a:cxn>
              <a:cxn ang="0">
                <a:pos x="12" y="204"/>
              </a:cxn>
              <a:cxn ang="0">
                <a:pos x="6" y="240"/>
              </a:cxn>
              <a:cxn ang="0">
                <a:pos x="33" y="348"/>
              </a:cxn>
              <a:cxn ang="0">
                <a:pos x="57" y="366"/>
              </a:cxn>
              <a:cxn ang="0">
                <a:pos x="75" y="372"/>
              </a:cxn>
              <a:cxn ang="0">
                <a:pos x="138" y="360"/>
              </a:cxn>
              <a:cxn ang="0">
                <a:pos x="156" y="348"/>
              </a:cxn>
              <a:cxn ang="0">
                <a:pos x="177" y="324"/>
              </a:cxn>
              <a:cxn ang="0">
                <a:pos x="189" y="285"/>
              </a:cxn>
              <a:cxn ang="0">
                <a:pos x="141" y="144"/>
              </a:cxn>
              <a:cxn ang="0">
                <a:pos x="117" y="111"/>
              </a:cxn>
              <a:cxn ang="0">
                <a:pos x="78" y="39"/>
              </a:cxn>
              <a:cxn ang="0">
                <a:pos x="66" y="24"/>
              </a:cxn>
              <a:cxn ang="0">
                <a:pos x="54" y="0"/>
              </a:cxn>
            </a:cxnLst>
            <a:rect l="0" t="0" r="r" b="b"/>
            <a:pathLst>
              <a:path w="189" h="372">
                <a:moveTo>
                  <a:pt x="54" y="0"/>
                </a:moveTo>
                <a:cubicBezTo>
                  <a:pt x="48" y="35"/>
                  <a:pt x="46" y="70"/>
                  <a:pt x="39" y="105"/>
                </a:cubicBezTo>
                <a:cubicBezTo>
                  <a:pt x="35" y="125"/>
                  <a:pt x="25" y="143"/>
                  <a:pt x="21" y="162"/>
                </a:cubicBezTo>
                <a:cubicBezTo>
                  <a:pt x="18" y="176"/>
                  <a:pt x="15" y="190"/>
                  <a:pt x="12" y="204"/>
                </a:cubicBezTo>
                <a:cubicBezTo>
                  <a:pt x="10" y="216"/>
                  <a:pt x="6" y="240"/>
                  <a:pt x="6" y="240"/>
                </a:cubicBezTo>
                <a:cubicBezTo>
                  <a:pt x="7" y="256"/>
                  <a:pt x="0" y="337"/>
                  <a:pt x="33" y="348"/>
                </a:cubicBezTo>
                <a:cubicBezTo>
                  <a:pt x="39" y="357"/>
                  <a:pt x="47" y="361"/>
                  <a:pt x="57" y="366"/>
                </a:cubicBezTo>
                <a:cubicBezTo>
                  <a:pt x="63" y="369"/>
                  <a:pt x="75" y="372"/>
                  <a:pt x="75" y="372"/>
                </a:cubicBezTo>
                <a:cubicBezTo>
                  <a:pt x="99" y="370"/>
                  <a:pt x="116" y="367"/>
                  <a:pt x="138" y="360"/>
                </a:cubicBezTo>
                <a:cubicBezTo>
                  <a:pt x="145" y="358"/>
                  <a:pt x="156" y="348"/>
                  <a:pt x="156" y="348"/>
                </a:cubicBezTo>
                <a:cubicBezTo>
                  <a:pt x="170" y="327"/>
                  <a:pt x="162" y="334"/>
                  <a:pt x="177" y="324"/>
                </a:cubicBezTo>
                <a:cubicBezTo>
                  <a:pt x="181" y="311"/>
                  <a:pt x="186" y="298"/>
                  <a:pt x="189" y="285"/>
                </a:cubicBezTo>
                <a:cubicBezTo>
                  <a:pt x="186" y="232"/>
                  <a:pt x="179" y="182"/>
                  <a:pt x="141" y="144"/>
                </a:cubicBezTo>
                <a:cubicBezTo>
                  <a:pt x="136" y="129"/>
                  <a:pt x="129" y="119"/>
                  <a:pt x="117" y="111"/>
                </a:cubicBezTo>
                <a:cubicBezTo>
                  <a:pt x="109" y="86"/>
                  <a:pt x="96" y="57"/>
                  <a:pt x="78" y="39"/>
                </a:cubicBezTo>
                <a:cubicBezTo>
                  <a:pt x="70" y="16"/>
                  <a:pt x="82" y="43"/>
                  <a:pt x="66" y="24"/>
                </a:cubicBezTo>
                <a:cubicBezTo>
                  <a:pt x="60" y="17"/>
                  <a:pt x="59" y="8"/>
                  <a:pt x="54" y="0"/>
                </a:cubicBezTo>
                <a:close/>
              </a:path>
            </a:pathLst>
          </a:custGeom>
          <a:solidFill>
            <a:srgbClr val="00FFFF"/>
          </a:solidFill>
          <a:ln w="9525">
            <a:solidFill>
              <a:schemeClr val="tx1"/>
            </a:solidFill>
            <a:round/>
            <a:headEnd/>
            <a:tailEnd/>
          </a:ln>
          <a:effectLst/>
        </p:spPr>
        <p:txBody>
          <a:bodyPr/>
          <a:lstStyle/>
          <a:p>
            <a:endParaRPr lang="en-US"/>
          </a:p>
        </p:txBody>
      </p:sp>
      <p:sp>
        <p:nvSpPr>
          <p:cNvPr id="24588" name="Freeform 12"/>
          <p:cNvSpPr>
            <a:spLocks/>
          </p:cNvSpPr>
          <p:nvPr/>
        </p:nvSpPr>
        <p:spPr bwMode="auto">
          <a:xfrm>
            <a:off x="8077200" y="2133600"/>
            <a:ext cx="76200" cy="309563"/>
          </a:xfrm>
          <a:custGeom>
            <a:avLst/>
            <a:gdLst/>
            <a:ahLst/>
            <a:cxnLst>
              <a:cxn ang="0">
                <a:pos x="54" y="0"/>
              </a:cxn>
              <a:cxn ang="0">
                <a:pos x="39" y="105"/>
              </a:cxn>
              <a:cxn ang="0">
                <a:pos x="21" y="162"/>
              </a:cxn>
              <a:cxn ang="0">
                <a:pos x="12" y="204"/>
              </a:cxn>
              <a:cxn ang="0">
                <a:pos x="6" y="240"/>
              </a:cxn>
              <a:cxn ang="0">
                <a:pos x="33" y="348"/>
              </a:cxn>
              <a:cxn ang="0">
                <a:pos x="57" y="366"/>
              </a:cxn>
              <a:cxn ang="0">
                <a:pos x="75" y="372"/>
              </a:cxn>
              <a:cxn ang="0">
                <a:pos x="138" y="360"/>
              </a:cxn>
              <a:cxn ang="0">
                <a:pos x="156" y="348"/>
              </a:cxn>
              <a:cxn ang="0">
                <a:pos x="177" y="324"/>
              </a:cxn>
              <a:cxn ang="0">
                <a:pos x="189" y="285"/>
              </a:cxn>
              <a:cxn ang="0">
                <a:pos x="141" y="144"/>
              </a:cxn>
              <a:cxn ang="0">
                <a:pos x="117" y="111"/>
              </a:cxn>
              <a:cxn ang="0">
                <a:pos x="78" y="39"/>
              </a:cxn>
              <a:cxn ang="0">
                <a:pos x="66" y="24"/>
              </a:cxn>
              <a:cxn ang="0">
                <a:pos x="54" y="0"/>
              </a:cxn>
            </a:cxnLst>
            <a:rect l="0" t="0" r="r" b="b"/>
            <a:pathLst>
              <a:path w="189" h="372">
                <a:moveTo>
                  <a:pt x="54" y="0"/>
                </a:moveTo>
                <a:cubicBezTo>
                  <a:pt x="48" y="35"/>
                  <a:pt x="46" y="70"/>
                  <a:pt x="39" y="105"/>
                </a:cubicBezTo>
                <a:cubicBezTo>
                  <a:pt x="35" y="125"/>
                  <a:pt x="25" y="143"/>
                  <a:pt x="21" y="162"/>
                </a:cubicBezTo>
                <a:cubicBezTo>
                  <a:pt x="18" y="176"/>
                  <a:pt x="15" y="190"/>
                  <a:pt x="12" y="204"/>
                </a:cubicBezTo>
                <a:cubicBezTo>
                  <a:pt x="10" y="216"/>
                  <a:pt x="6" y="240"/>
                  <a:pt x="6" y="240"/>
                </a:cubicBezTo>
                <a:cubicBezTo>
                  <a:pt x="7" y="256"/>
                  <a:pt x="0" y="337"/>
                  <a:pt x="33" y="348"/>
                </a:cubicBezTo>
                <a:cubicBezTo>
                  <a:pt x="39" y="357"/>
                  <a:pt x="47" y="361"/>
                  <a:pt x="57" y="366"/>
                </a:cubicBezTo>
                <a:cubicBezTo>
                  <a:pt x="63" y="369"/>
                  <a:pt x="75" y="372"/>
                  <a:pt x="75" y="372"/>
                </a:cubicBezTo>
                <a:cubicBezTo>
                  <a:pt x="99" y="370"/>
                  <a:pt x="116" y="367"/>
                  <a:pt x="138" y="360"/>
                </a:cubicBezTo>
                <a:cubicBezTo>
                  <a:pt x="145" y="358"/>
                  <a:pt x="156" y="348"/>
                  <a:pt x="156" y="348"/>
                </a:cubicBezTo>
                <a:cubicBezTo>
                  <a:pt x="170" y="327"/>
                  <a:pt x="162" y="334"/>
                  <a:pt x="177" y="324"/>
                </a:cubicBezTo>
                <a:cubicBezTo>
                  <a:pt x="181" y="311"/>
                  <a:pt x="186" y="298"/>
                  <a:pt x="189" y="285"/>
                </a:cubicBezTo>
                <a:cubicBezTo>
                  <a:pt x="186" y="232"/>
                  <a:pt x="179" y="182"/>
                  <a:pt x="141" y="144"/>
                </a:cubicBezTo>
                <a:cubicBezTo>
                  <a:pt x="136" y="129"/>
                  <a:pt x="129" y="119"/>
                  <a:pt x="117" y="111"/>
                </a:cubicBezTo>
                <a:cubicBezTo>
                  <a:pt x="109" y="86"/>
                  <a:pt x="96" y="57"/>
                  <a:pt x="78" y="39"/>
                </a:cubicBezTo>
                <a:cubicBezTo>
                  <a:pt x="70" y="16"/>
                  <a:pt x="82" y="43"/>
                  <a:pt x="66" y="24"/>
                </a:cubicBezTo>
                <a:cubicBezTo>
                  <a:pt x="60" y="17"/>
                  <a:pt x="59" y="8"/>
                  <a:pt x="54" y="0"/>
                </a:cubicBezTo>
                <a:close/>
              </a:path>
            </a:pathLst>
          </a:custGeom>
          <a:solidFill>
            <a:srgbClr val="00FFFF"/>
          </a:solidFill>
          <a:ln w="9525">
            <a:solidFill>
              <a:schemeClr val="tx1"/>
            </a:solidFill>
            <a:round/>
            <a:headEnd/>
            <a:tailEnd/>
          </a:ln>
          <a:effectLst/>
        </p:spPr>
        <p:txBody>
          <a:bodyPr/>
          <a:lstStyle/>
          <a:p>
            <a:endParaRPr lang="en-US"/>
          </a:p>
        </p:txBody>
      </p:sp>
      <p:sp>
        <p:nvSpPr>
          <p:cNvPr id="24589" name="Freeform 13"/>
          <p:cNvSpPr>
            <a:spLocks/>
          </p:cNvSpPr>
          <p:nvPr/>
        </p:nvSpPr>
        <p:spPr bwMode="auto">
          <a:xfrm>
            <a:off x="7696200" y="1905000"/>
            <a:ext cx="76200" cy="309563"/>
          </a:xfrm>
          <a:custGeom>
            <a:avLst/>
            <a:gdLst/>
            <a:ahLst/>
            <a:cxnLst>
              <a:cxn ang="0">
                <a:pos x="54" y="0"/>
              </a:cxn>
              <a:cxn ang="0">
                <a:pos x="39" y="105"/>
              </a:cxn>
              <a:cxn ang="0">
                <a:pos x="21" y="162"/>
              </a:cxn>
              <a:cxn ang="0">
                <a:pos x="12" y="204"/>
              </a:cxn>
              <a:cxn ang="0">
                <a:pos x="6" y="240"/>
              </a:cxn>
              <a:cxn ang="0">
                <a:pos x="33" y="348"/>
              </a:cxn>
              <a:cxn ang="0">
                <a:pos x="57" y="366"/>
              </a:cxn>
              <a:cxn ang="0">
                <a:pos x="75" y="372"/>
              </a:cxn>
              <a:cxn ang="0">
                <a:pos x="138" y="360"/>
              </a:cxn>
              <a:cxn ang="0">
                <a:pos x="156" y="348"/>
              </a:cxn>
              <a:cxn ang="0">
                <a:pos x="177" y="324"/>
              </a:cxn>
              <a:cxn ang="0">
                <a:pos x="189" y="285"/>
              </a:cxn>
              <a:cxn ang="0">
                <a:pos x="141" y="144"/>
              </a:cxn>
              <a:cxn ang="0">
                <a:pos x="117" y="111"/>
              </a:cxn>
              <a:cxn ang="0">
                <a:pos x="78" y="39"/>
              </a:cxn>
              <a:cxn ang="0">
                <a:pos x="66" y="24"/>
              </a:cxn>
              <a:cxn ang="0">
                <a:pos x="54" y="0"/>
              </a:cxn>
            </a:cxnLst>
            <a:rect l="0" t="0" r="r" b="b"/>
            <a:pathLst>
              <a:path w="189" h="372">
                <a:moveTo>
                  <a:pt x="54" y="0"/>
                </a:moveTo>
                <a:cubicBezTo>
                  <a:pt x="48" y="35"/>
                  <a:pt x="46" y="70"/>
                  <a:pt x="39" y="105"/>
                </a:cubicBezTo>
                <a:cubicBezTo>
                  <a:pt x="35" y="125"/>
                  <a:pt x="25" y="143"/>
                  <a:pt x="21" y="162"/>
                </a:cubicBezTo>
                <a:cubicBezTo>
                  <a:pt x="18" y="176"/>
                  <a:pt x="15" y="190"/>
                  <a:pt x="12" y="204"/>
                </a:cubicBezTo>
                <a:cubicBezTo>
                  <a:pt x="10" y="216"/>
                  <a:pt x="6" y="240"/>
                  <a:pt x="6" y="240"/>
                </a:cubicBezTo>
                <a:cubicBezTo>
                  <a:pt x="7" y="256"/>
                  <a:pt x="0" y="337"/>
                  <a:pt x="33" y="348"/>
                </a:cubicBezTo>
                <a:cubicBezTo>
                  <a:pt x="39" y="357"/>
                  <a:pt x="47" y="361"/>
                  <a:pt x="57" y="366"/>
                </a:cubicBezTo>
                <a:cubicBezTo>
                  <a:pt x="63" y="369"/>
                  <a:pt x="75" y="372"/>
                  <a:pt x="75" y="372"/>
                </a:cubicBezTo>
                <a:cubicBezTo>
                  <a:pt x="99" y="370"/>
                  <a:pt x="116" y="367"/>
                  <a:pt x="138" y="360"/>
                </a:cubicBezTo>
                <a:cubicBezTo>
                  <a:pt x="145" y="358"/>
                  <a:pt x="156" y="348"/>
                  <a:pt x="156" y="348"/>
                </a:cubicBezTo>
                <a:cubicBezTo>
                  <a:pt x="170" y="327"/>
                  <a:pt x="162" y="334"/>
                  <a:pt x="177" y="324"/>
                </a:cubicBezTo>
                <a:cubicBezTo>
                  <a:pt x="181" y="311"/>
                  <a:pt x="186" y="298"/>
                  <a:pt x="189" y="285"/>
                </a:cubicBezTo>
                <a:cubicBezTo>
                  <a:pt x="186" y="232"/>
                  <a:pt x="179" y="182"/>
                  <a:pt x="141" y="144"/>
                </a:cubicBezTo>
                <a:cubicBezTo>
                  <a:pt x="136" y="129"/>
                  <a:pt x="129" y="119"/>
                  <a:pt x="117" y="111"/>
                </a:cubicBezTo>
                <a:cubicBezTo>
                  <a:pt x="109" y="86"/>
                  <a:pt x="96" y="57"/>
                  <a:pt x="78" y="39"/>
                </a:cubicBezTo>
                <a:cubicBezTo>
                  <a:pt x="70" y="16"/>
                  <a:pt x="82" y="43"/>
                  <a:pt x="66" y="24"/>
                </a:cubicBezTo>
                <a:cubicBezTo>
                  <a:pt x="60" y="17"/>
                  <a:pt x="59" y="8"/>
                  <a:pt x="54" y="0"/>
                </a:cubicBezTo>
                <a:close/>
              </a:path>
            </a:pathLst>
          </a:custGeom>
          <a:solidFill>
            <a:srgbClr val="00FFFF"/>
          </a:solidFill>
          <a:ln w="9525">
            <a:solidFill>
              <a:schemeClr val="tx1"/>
            </a:solidFill>
            <a:round/>
            <a:headEnd/>
            <a:tailEnd/>
          </a:ln>
          <a:effectLst/>
        </p:spPr>
        <p:txBody>
          <a:bodyPr/>
          <a:lstStyle/>
          <a:p>
            <a:endParaRPr lang="en-US"/>
          </a:p>
        </p:txBody>
      </p:sp>
      <p:sp>
        <p:nvSpPr>
          <p:cNvPr id="24590" name="Freeform 14"/>
          <p:cNvSpPr>
            <a:spLocks/>
          </p:cNvSpPr>
          <p:nvPr/>
        </p:nvSpPr>
        <p:spPr bwMode="auto">
          <a:xfrm>
            <a:off x="6858000" y="2438400"/>
            <a:ext cx="76200" cy="309563"/>
          </a:xfrm>
          <a:custGeom>
            <a:avLst/>
            <a:gdLst/>
            <a:ahLst/>
            <a:cxnLst>
              <a:cxn ang="0">
                <a:pos x="54" y="0"/>
              </a:cxn>
              <a:cxn ang="0">
                <a:pos x="39" y="105"/>
              </a:cxn>
              <a:cxn ang="0">
                <a:pos x="21" y="162"/>
              </a:cxn>
              <a:cxn ang="0">
                <a:pos x="12" y="204"/>
              </a:cxn>
              <a:cxn ang="0">
                <a:pos x="6" y="240"/>
              </a:cxn>
              <a:cxn ang="0">
                <a:pos x="33" y="348"/>
              </a:cxn>
              <a:cxn ang="0">
                <a:pos x="57" y="366"/>
              </a:cxn>
              <a:cxn ang="0">
                <a:pos x="75" y="372"/>
              </a:cxn>
              <a:cxn ang="0">
                <a:pos x="138" y="360"/>
              </a:cxn>
              <a:cxn ang="0">
                <a:pos x="156" y="348"/>
              </a:cxn>
              <a:cxn ang="0">
                <a:pos x="177" y="324"/>
              </a:cxn>
              <a:cxn ang="0">
                <a:pos x="189" y="285"/>
              </a:cxn>
              <a:cxn ang="0">
                <a:pos x="141" y="144"/>
              </a:cxn>
              <a:cxn ang="0">
                <a:pos x="117" y="111"/>
              </a:cxn>
              <a:cxn ang="0">
                <a:pos x="78" y="39"/>
              </a:cxn>
              <a:cxn ang="0">
                <a:pos x="66" y="24"/>
              </a:cxn>
              <a:cxn ang="0">
                <a:pos x="54" y="0"/>
              </a:cxn>
            </a:cxnLst>
            <a:rect l="0" t="0" r="r" b="b"/>
            <a:pathLst>
              <a:path w="189" h="372">
                <a:moveTo>
                  <a:pt x="54" y="0"/>
                </a:moveTo>
                <a:cubicBezTo>
                  <a:pt x="48" y="35"/>
                  <a:pt x="46" y="70"/>
                  <a:pt x="39" y="105"/>
                </a:cubicBezTo>
                <a:cubicBezTo>
                  <a:pt x="35" y="125"/>
                  <a:pt x="25" y="143"/>
                  <a:pt x="21" y="162"/>
                </a:cubicBezTo>
                <a:cubicBezTo>
                  <a:pt x="18" y="176"/>
                  <a:pt x="15" y="190"/>
                  <a:pt x="12" y="204"/>
                </a:cubicBezTo>
                <a:cubicBezTo>
                  <a:pt x="10" y="216"/>
                  <a:pt x="6" y="240"/>
                  <a:pt x="6" y="240"/>
                </a:cubicBezTo>
                <a:cubicBezTo>
                  <a:pt x="7" y="256"/>
                  <a:pt x="0" y="337"/>
                  <a:pt x="33" y="348"/>
                </a:cubicBezTo>
                <a:cubicBezTo>
                  <a:pt x="39" y="357"/>
                  <a:pt x="47" y="361"/>
                  <a:pt x="57" y="366"/>
                </a:cubicBezTo>
                <a:cubicBezTo>
                  <a:pt x="63" y="369"/>
                  <a:pt x="75" y="372"/>
                  <a:pt x="75" y="372"/>
                </a:cubicBezTo>
                <a:cubicBezTo>
                  <a:pt x="99" y="370"/>
                  <a:pt x="116" y="367"/>
                  <a:pt x="138" y="360"/>
                </a:cubicBezTo>
                <a:cubicBezTo>
                  <a:pt x="145" y="358"/>
                  <a:pt x="156" y="348"/>
                  <a:pt x="156" y="348"/>
                </a:cubicBezTo>
                <a:cubicBezTo>
                  <a:pt x="170" y="327"/>
                  <a:pt x="162" y="334"/>
                  <a:pt x="177" y="324"/>
                </a:cubicBezTo>
                <a:cubicBezTo>
                  <a:pt x="181" y="311"/>
                  <a:pt x="186" y="298"/>
                  <a:pt x="189" y="285"/>
                </a:cubicBezTo>
                <a:cubicBezTo>
                  <a:pt x="186" y="232"/>
                  <a:pt x="179" y="182"/>
                  <a:pt x="141" y="144"/>
                </a:cubicBezTo>
                <a:cubicBezTo>
                  <a:pt x="136" y="129"/>
                  <a:pt x="129" y="119"/>
                  <a:pt x="117" y="111"/>
                </a:cubicBezTo>
                <a:cubicBezTo>
                  <a:pt x="109" y="86"/>
                  <a:pt x="96" y="57"/>
                  <a:pt x="78" y="39"/>
                </a:cubicBezTo>
                <a:cubicBezTo>
                  <a:pt x="70" y="16"/>
                  <a:pt x="82" y="43"/>
                  <a:pt x="66" y="24"/>
                </a:cubicBezTo>
                <a:cubicBezTo>
                  <a:pt x="60" y="17"/>
                  <a:pt x="59" y="8"/>
                  <a:pt x="54" y="0"/>
                </a:cubicBezTo>
                <a:close/>
              </a:path>
            </a:pathLst>
          </a:custGeom>
          <a:solidFill>
            <a:srgbClr val="00FFFF"/>
          </a:solidFill>
          <a:ln w="9525">
            <a:solidFill>
              <a:schemeClr val="tx1"/>
            </a:solidFill>
            <a:round/>
            <a:headEnd/>
            <a:tailEnd/>
          </a:ln>
          <a:effectLst/>
        </p:spPr>
        <p:txBody>
          <a:bodyPr/>
          <a:lstStyle/>
          <a:p>
            <a:endParaRPr lang="en-US"/>
          </a:p>
        </p:txBody>
      </p:sp>
      <p:sp>
        <p:nvSpPr>
          <p:cNvPr id="24591" name="Freeform 15"/>
          <p:cNvSpPr>
            <a:spLocks/>
          </p:cNvSpPr>
          <p:nvPr/>
        </p:nvSpPr>
        <p:spPr bwMode="auto">
          <a:xfrm>
            <a:off x="7391400" y="2362200"/>
            <a:ext cx="76200" cy="309563"/>
          </a:xfrm>
          <a:custGeom>
            <a:avLst/>
            <a:gdLst/>
            <a:ahLst/>
            <a:cxnLst>
              <a:cxn ang="0">
                <a:pos x="54" y="0"/>
              </a:cxn>
              <a:cxn ang="0">
                <a:pos x="39" y="105"/>
              </a:cxn>
              <a:cxn ang="0">
                <a:pos x="21" y="162"/>
              </a:cxn>
              <a:cxn ang="0">
                <a:pos x="12" y="204"/>
              </a:cxn>
              <a:cxn ang="0">
                <a:pos x="6" y="240"/>
              </a:cxn>
              <a:cxn ang="0">
                <a:pos x="33" y="348"/>
              </a:cxn>
              <a:cxn ang="0">
                <a:pos x="57" y="366"/>
              </a:cxn>
              <a:cxn ang="0">
                <a:pos x="75" y="372"/>
              </a:cxn>
              <a:cxn ang="0">
                <a:pos x="138" y="360"/>
              </a:cxn>
              <a:cxn ang="0">
                <a:pos x="156" y="348"/>
              </a:cxn>
              <a:cxn ang="0">
                <a:pos x="177" y="324"/>
              </a:cxn>
              <a:cxn ang="0">
                <a:pos x="189" y="285"/>
              </a:cxn>
              <a:cxn ang="0">
                <a:pos x="141" y="144"/>
              </a:cxn>
              <a:cxn ang="0">
                <a:pos x="117" y="111"/>
              </a:cxn>
              <a:cxn ang="0">
                <a:pos x="78" y="39"/>
              </a:cxn>
              <a:cxn ang="0">
                <a:pos x="66" y="24"/>
              </a:cxn>
              <a:cxn ang="0">
                <a:pos x="54" y="0"/>
              </a:cxn>
            </a:cxnLst>
            <a:rect l="0" t="0" r="r" b="b"/>
            <a:pathLst>
              <a:path w="189" h="372">
                <a:moveTo>
                  <a:pt x="54" y="0"/>
                </a:moveTo>
                <a:cubicBezTo>
                  <a:pt x="48" y="35"/>
                  <a:pt x="46" y="70"/>
                  <a:pt x="39" y="105"/>
                </a:cubicBezTo>
                <a:cubicBezTo>
                  <a:pt x="35" y="125"/>
                  <a:pt x="25" y="143"/>
                  <a:pt x="21" y="162"/>
                </a:cubicBezTo>
                <a:cubicBezTo>
                  <a:pt x="18" y="176"/>
                  <a:pt x="15" y="190"/>
                  <a:pt x="12" y="204"/>
                </a:cubicBezTo>
                <a:cubicBezTo>
                  <a:pt x="10" y="216"/>
                  <a:pt x="6" y="240"/>
                  <a:pt x="6" y="240"/>
                </a:cubicBezTo>
                <a:cubicBezTo>
                  <a:pt x="7" y="256"/>
                  <a:pt x="0" y="337"/>
                  <a:pt x="33" y="348"/>
                </a:cubicBezTo>
                <a:cubicBezTo>
                  <a:pt x="39" y="357"/>
                  <a:pt x="47" y="361"/>
                  <a:pt x="57" y="366"/>
                </a:cubicBezTo>
                <a:cubicBezTo>
                  <a:pt x="63" y="369"/>
                  <a:pt x="75" y="372"/>
                  <a:pt x="75" y="372"/>
                </a:cubicBezTo>
                <a:cubicBezTo>
                  <a:pt x="99" y="370"/>
                  <a:pt x="116" y="367"/>
                  <a:pt x="138" y="360"/>
                </a:cubicBezTo>
                <a:cubicBezTo>
                  <a:pt x="145" y="358"/>
                  <a:pt x="156" y="348"/>
                  <a:pt x="156" y="348"/>
                </a:cubicBezTo>
                <a:cubicBezTo>
                  <a:pt x="170" y="327"/>
                  <a:pt x="162" y="334"/>
                  <a:pt x="177" y="324"/>
                </a:cubicBezTo>
                <a:cubicBezTo>
                  <a:pt x="181" y="311"/>
                  <a:pt x="186" y="298"/>
                  <a:pt x="189" y="285"/>
                </a:cubicBezTo>
                <a:cubicBezTo>
                  <a:pt x="186" y="232"/>
                  <a:pt x="179" y="182"/>
                  <a:pt x="141" y="144"/>
                </a:cubicBezTo>
                <a:cubicBezTo>
                  <a:pt x="136" y="129"/>
                  <a:pt x="129" y="119"/>
                  <a:pt x="117" y="111"/>
                </a:cubicBezTo>
                <a:cubicBezTo>
                  <a:pt x="109" y="86"/>
                  <a:pt x="96" y="57"/>
                  <a:pt x="78" y="39"/>
                </a:cubicBezTo>
                <a:cubicBezTo>
                  <a:pt x="70" y="16"/>
                  <a:pt x="82" y="43"/>
                  <a:pt x="66" y="24"/>
                </a:cubicBezTo>
                <a:cubicBezTo>
                  <a:pt x="60" y="17"/>
                  <a:pt x="59" y="8"/>
                  <a:pt x="54" y="0"/>
                </a:cubicBezTo>
                <a:close/>
              </a:path>
            </a:pathLst>
          </a:custGeom>
          <a:solidFill>
            <a:srgbClr val="00FFFF"/>
          </a:solidFill>
          <a:ln w="9525">
            <a:solidFill>
              <a:schemeClr val="tx1"/>
            </a:solidFill>
            <a:round/>
            <a:headEnd/>
            <a:tailEnd/>
          </a:ln>
          <a:effectLst/>
        </p:spPr>
        <p:txBody>
          <a:bodyPr/>
          <a:lstStyle/>
          <a:p>
            <a:endParaRPr lang="en-US"/>
          </a:p>
        </p:txBody>
      </p:sp>
      <p:pic>
        <p:nvPicPr>
          <p:cNvPr id="24592" name="Picture 16" descr="SY00639_[1]"/>
          <p:cNvPicPr>
            <a:picLocks noChangeAspect="1" noChangeArrowheads="1"/>
          </p:cNvPicPr>
          <p:nvPr/>
        </p:nvPicPr>
        <p:blipFill>
          <a:blip r:embed="rId4"/>
          <a:srcRect/>
          <a:stretch>
            <a:fillRect/>
          </a:stretch>
        </p:blipFill>
        <p:spPr bwMode="auto">
          <a:xfrm flipH="1">
            <a:off x="6324600" y="1219200"/>
            <a:ext cx="2819400" cy="1874838"/>
          </a:xfrm>
          <a:prstGeom prst="rect">
            <a:avLst/>
          </a:prstGeom>
          <a:noFill/>
        </p:spPr>
      </p:pic>
      <p:pic>
        <p:nvPicPr>
          <p:cNvPr id="24593" name="Picture 17" descr="SY00639_[1]"/>
          <p:cNvPicPr>
            <a:picLocks noChangeAspect="1" noChangeArrowheads="1"/>
          </p:cNvPicPr>
          <p:nvPr/>
        </p:nvPicPr>
        <p:blipFill>
          <a:blip r:embed="rId4"/>
          <a:srcRect/>
          <a:stretch>
            <a:fillRect/>
          </a:stretch>
        </p:blipFill>
        <p:spPr bwMode="auto">
          <a:xfrm>
            <a:off x="0" y="1066800"/>
            <a:ext cx="2895600" cy="1925638"/>
          </a:xfrm>
          <a:prstGeom prst="rect">
            <a:avLst/>
          </a:prstGeom>
          <a:noFill/>
        </p:spPr>
      </p:pic>
      <p:sp>
        <p:nvSpPr>
          <p:cNvPr id="24598" name="AutoShape 22"/>
          <p:cNvSpPr>
            <a:spLocks noChangeArrowheads="1"/>
          </p:cNvSpPr>
          <p:nvPr/>
        </p:nvSpPr>
        <p:spPr bwMode="auto">
          <a:xfrm rot="16200000">
            <a:off x="3940638" y="6172199"/>
            <a:ext cx="457200" cy="152400"/>
          </a:xfrm>
          <a:prstGeom prst="rightArrow">
            <a:avLst>
              <a:gd name="adj1" fmla="val 50000"/>
              <a:gd name="adj2" fmla="val 75000"/>
            </a:avLst>
          </a:prstGeom>
          <a:solidFill>
            <a:srgbClr val="00FFFF"/>
          </a:solidFill>
          <a:ln w="9525">
            <a:solidFill>
              <a:schemeClr val="tx1"/>
            </a:solidFill>
            <a:miter lim="800000"/>
            <a:headEnd/>
            <a:tailEnd/>
          </a:ln>
          <a:effectLst/>
        </p:spPr>
        <p:txBody>
          <a:bodyPr wrap="none" anchor="ctr"/>
          <a:lstStyle/>
          <a:p>
            <a:endParaRPr lang="en-US"/>
          </a:p>
        </p:txBody>
      </p:sp>
      <p:grpSp>
        <p:nvGrpSpPr>
          <p:cNvPr id="2" name="Group 46"/>
          <p:cNvGrpSpPr>
            <a:grpSpLocks/>
          </p:cNvGrpSpPr>
          <p:nvPr/>
        </p:nvGrpSpPr>
        <p:grpSpPr bwMode="auto">
          <a:xfrm>
            <a:off x="457200" y="3500438"/>
            <a:ext cx="8067675" cy="2043112"/>
            <a:chOff x="288" y="2205"/>
            <a:chExt cx="5082" cy="1287"/>
          </a:xfrm>
        </p:grpSpPr>
        <p:sp>
          <p:nvSpPr>
            <p:cNvPr id="24617" name="Freeform 41"/>
            <p:cNvSpPr>
              <a:spLocks/>
            </p:cNvSpPr>
            <p:nvPr/>
          </p:nvSpPr>
          <p:spPr bwMode="auto">
            <a:xfrm>
              <a:off x="462" y="2946"/>
              <a:ext cx="2598" cy="546"/>
            </a:xfrm>
            <a:custGeom>
              <a:avLst/>
              <a:gdLst/>
              <a:ahLst/>
              <a:cxnLst>
                <a:cxn ang="0">
                  <a:pos x="2592" y="72"/>
                </a:cxn>
                <a:cxn ang="0">
                  <a:pos x="2598" y="108"/>
                </a:cxn>
                <a:cxn ang="0">
                  <a:pos x="2244" y="198"/>
                </a:cxn>
                <a:cxn ang="0">
                  <a:pos x="2154" y="228"/>
                </a:cxn>
                <a:cxn ang="0">
                  <a:pos x="2028" y="288"/>
                </a:cxn>
                <a:cxn ang="0">
                  <a:pos x="1926" y="360"/>
                </a:cxn>
                <a:cxn ang="0">
                  <a:pos x="1866" y="420"/>
                </a:cxn>
                <a:cxn ang="0">
                  <a:pos x="1830" y="504"/>
                </a:cxn>
                <a:cxn ang="0">
                  <a:pos x="1794" y="546"/>
                </a:cxn>
                <a:cxn ang="0">
                  <a:pos x="1572" y="510"/>
                </a:cxn>
                <a:cxn ang="0">
                  <a:pos x="1410" y="480"/>
                </a:cxn>
                <a:cxn ang="0">
                  <a:pos x="1326" y="480"/>
                </a:cxn>
                <a:cxn ang="0">
                  <a:pos x="1206" y="432"/>
                </a:cxn>
                <a:cxn ang="0">
                  <a:pos x="1092" y="360"/>
                </a:cxn>
                <a:cxn ang="0">
                  <a:pos x="1008" y="306"/>
                </a:cxn>
                <a:cxn ang="0">
                  <a:pos x="900" y="270"/>
                </a:cxn>
                <a:cxn ang="0">
                  <a:pos x="678" y="264"/>
                </a:cxn>
                <a:cxn ang="0">
                  <a:pos x="516" y="252"/>
                </a:cxn>
                <a:cxn ang="0">
                  <a:pos x="342" y="258"/>
                </a:cxn>
                <a:cxn ang="0">
                  <a:pos x="162" y="258"/>
                </a:cxn>
                <a:cxn ang="0">
                  <a:pos x="78" y="240"/>
                </a:cxn>
                <a:cxn ang="0">
                  <a:pos x="0" y="198"/>
                </a:cxn>
                <a:cxn ang="0">
                  <a:pos x="24" y="138"/>
                </a:cxn>
                <a:cxn ang="0">
                  <a:pos x="630" y="72"/>
                </a:cxn>
                <a:cxn ang="0">
                  <a:pos x="1596" y="0"/>
                </a:cxn>
                <a:cxn ang="0">
                  <a:pos x="2370" y="0"/>
                </a:cxn>
                <a:cxn ang="0">
                  <a:pos x="2592" y="72"/>
                </a:cxn>
              </a:cxnLst>
              <a:rect l="0" t="0" r="r" b="b"/>
              <a:pathLst>
                <a:path w="2598" h="546">
                  <a:moveTo>
                    <a:pt x="2592" y="72"/>
                  </a:moveTo>
                  <a:lnTo>
                    <a:pt x="2598" y="108"/>
                  </a:lnTo>
                  <a:lnTo>
                    <a:pt x="2244" y="198"/>
                  </a:lnTo>
                  <a:lnTo>
                    <a:pt x="2154" y="228"/>
                  </a:lnTo>
                  <a:lnTo>
                    <a:pt x="2028" y="288"/>
                  </a:lnTo>
                  <a:lnTo>
                    <a:pt x="1926" y="360"/>
                  </a:lnTo>
                  <a:lnTo>
                    <a:pt x="1866" y="420"/>
                  </a:lnTo>
                  <a:lnTo>
                    <a:pt x="1830" y="504"/>
                  </a:lnTo>
                  <a:lnTo>
                    <a:pt x="1794" y="546"/>
                  </a:lnTo>
                  <a:lnTo>
                    <a:pt x="1572" y="510"/>
                  </a:lnTo>
                  <a:lnTo>
                    <a:pt x="1410" y="480"/>
                  </a:lnTo>
                  <a:lnTo>
                    <a:pt x="1326" y="480"/>
                  </a:lnTo>
                  <a:lnTo>
                    <a:pt x="1206" y="432"/>
                  </a:lnTo>
                  <a:lnTo>
                    <a:pt x="1092" y="360"/>
                  </a:lnTo>
                  <a:lnTo>
                    <a:pt x="1008" y="306"/>
                  </a:lnTo>
                  <a:lnTo>
                    <a:pt x="900" y="270"/>
                  </a:lnTo>
                  <a:lnTo>
                    <a:pt x="678" y="264"/>
                  </a:lnTo>
                  <a:lnTo>
                    <a:pt x="516" y="252"/>
                  </a:lnTo>
                  <a:lnTo>
                    <a:pt x="342" y="258"/>
                  </a:lnTo>
                  <a:lnTo>
                    <a:pt x="162" y="258"/>
                  </a:lnTo>
                  <a:lnTo>
                    <a:pt x="78" y="240"/>
                  </a:lnTo>
                  <a:lnTo>
                    <a:pt x="0" y="198"/>
                  </a:lnTo>
                  <a:lnTo>
                    <a:pt x="24" y="138"/>
                  </a:lnTo>
                  <a:lnTo>
                    <a:pt x="630" y="72"/>
                  </a:lnTo>
                  <a:lnTo>
                    <a:pt x="1596" y="0"/>
                  </a:lnTo>
                  <a:lnTo>
                    <a:pt x="2370" y="0"/>
                  </a:lnTo>
                  <a:lnTo>
                    <a:pt x="2592" y="72"/>
                  </a:lnTo>
                  <a:close/>
                </a:path>
              </a:pathLst>
            </a:custGeom>
            <a:solidFill>
              <a:schemeClr val="tx1"/>
            </a:solidFill>
            <a:ln w="9525">
              <a:solidFill>
                <a:schemeClr val="tx1"/>
              </a:solidFill>
              <a:round/>
              <a:headEnd/>
              <a:tailEnd/>
            </a:ln>
            <a:effectLst/>
          </p:spPr>
          <p:txBody>
            <a:bodyPr/>
            <a:lstStyle/>
            <a:p>
              <a:endParaRPr lang="en-US"/>
            </a:p>
          </p:txBody>
        </p:sp>
        <p:grpSp>
          <p:nvGrpSpPr>
            <p:cNvPr id="3" name="Group 31"/>
            <p:cNvGrpSpPr>
              <a:grpSpLocks/>
            </p:cNvGrpSpPr>
            <p:nvPr/>
          </p:nvGrpSpPr>
          <p:grpSpPr bwMode="auto">
            <a:xfrm>
              <a:off x="288" y="2205"/>
              <a:ext cx="2787" cy="931"/>
              <a:chOff x="288" y="2205"/>
              <a:chExt cx="2787" cy="931"/>
            </a:xfrm>
          </p:grpSpPr>
          <p:pic>
            <p:nvPicPr>
              <p:cNvPr id="24600" name="Picture 24" descr="j0150405[1]"/>
              <p:cNvPicPr>
                <a:picLocks noChangeAspect="1" noChangeArrowheads="1"/>
              </p:cNvPicPr>
              <p:nvPr/>
            </p:nvPicPr>
            <p:blipFill>
              <a:blip r:embed="rId5"/>
              <a:srcRect/>
              <a:stretch>
                <a:fillRect/>
              </a:stretch>
            </p:blipFill>
            <p:spPr bwMode="auto">
              <a:xfrm>
                <a:off x="864" y="2205"/>
                <a:ext cx="960" cy="793"/>
              </a:xfrm>
              <a:prstGeom prst="rect">
                <a:avLst/>
              </a:prstGeom>
              <a:noFill/>
            </p:spPr>
          </p:pic>
          <p:pic>
            <p:nvPicPr>
              <p:cNvPr id="24601" name="Picture 25" descr="BL00925_[1]"/>
              <p:cNvPicPr>
                <a:picLocks noChangeAspect="1" noChangeArrowheads="1"/>
              </p:cNvPicPr>
              <p:nvPr/>
            </p:nvPicPr>
            <p:blipFill>
              <a:blip r:embed="rId6"/>
              <a:srcRect/>
              <a:stretch>
                <a:fillRect/>
              </a:stretch>
            </p:blipFill>
            <p:spPr bwMode="auto">
              <a:xfrm>
                <a:off x="1352" y="2675"/>
                <a:ext cx="1723" cy="356"/>
              </a:xfrm>
              <a:prstGeom prst="rect">
                <a:avLst/>
              </a:prstGeom>
              <a:noFill/>
            </p:spPr>
          </p:pic>
          <p:pic>
            <p:nvPicPr>
              <p:cNvPr id="24606" name="Picture 30" descr="BL00925_[1]"/>
              <p:cNvPicPr>
                <a:picLocks noChangeAspect="1" noChangeArrowheads="1"/>
              </p:cNvPicPr>
              <p:nvPr/>
            </p:nvPicPr>
            <p:blipFill>
              <a:blip r:embed="rId6"/>
              <a:srcRect/>
              <a:stretch>
                <a:fillRect/>
              </a:stretch>
            </p:blipFill>
            <p:spPr bwMode="auto">
              <a:xfrm>
                <a:off x="288" y="2640"/>
                <a:ext cx="1723" cy="356"/>
              </a:xfrm>
              <a:prstGeom prst="rect">
                <a:avLst/>
              </a:prstGeom>
              <a:noFill/>
            </p:spPr>
          </p:pic>
          <p:pic>
            <p:nvPicPr>
              <p:cNvPr id="24602" name="Picture 26" descr="BL00925_[1]"/>
              <p:cNvPicPr>
                <a:picLocks noChangeAspect="1" noChangeArrowheads="1"/>
              </p:cNvPicPr>
              <p:nvPr/>
            </p:nvPicPr>
            <p:blipFill>
              <a:blip r:embed="rId6"/>
              <a:srcRect/>
              <a:stretch>
                <a:fillRect/>
              </a:stretch>
            </p:blipFill>
            <p:spPr bwMode="auto">
              <a:xfrm flipH="1">
                <a:off x="432" y="2832"/>
                <a:ext cx="1471" cy="304"/>
              </a:xfrm>
              <a:prstGeom prst="rect">
                <a:avLst/>
              </a:prstGeom>
              <a:noFill/>
            </p:spPr>
          </p:pic>
        </p:grpSp>
        <p:grpSp>
          <p:nvGrpSpPr>
            <p:cNvPr id="4" name="Group 45"/>
            <p:cNvGrpSpPr>
              <a:grpSpLocks/>
            </p:cNvGrpSpPr>
            <p:nvPr/>
          </p:nvGrpSpPr>
          <p:grpSpPr bwMode="auto">
            <a:xfrm>
              <a:off x="3156" y="2404"/>
              <a:ext cx="2214" cy="1088"/>
              <a:chOff x="3156" y="2404"/>
              <a:chExt cx="2214" cy="1088"/>
            </a:xfrm>
          </p:grpSpPr>
          <p:pic>
            <p:nvPicPr>
              <p:cNvPr id="24604" name="Picture 28" descr="j0150405[1]"/>
              <p:cNvPicPr>
                <a:picLocks noChangeAspect="1" noChangeArrowheads="1"/>
              </p:cNvPicPr>
              <p:nvPr/>
            </p:nvPicPr>
            <p:blipFill>
              <a:blip r:embed="rId5"/>
              <a:srcRect/>
              <a:stretch>
                <a:fillRect/>
              </a:stretch>
            </p:blipFill>
            <p:spPr bwMode="auto">
              <a:xfrm flipH="1">
                <a:off x="4621" y="2404"/>
                <a:ext cx="586" cy="484"/>
              </a:xfrm>
              <a:prstGeom prst="rect">
                <a:avLst/>
              </a:prstGeom>
              <a:noFill/>
            </p:spPr>
          </p:pic>
          <p:sp>
            <p:nvSpPr>
              <p:cNvPr id="24619" name="Freeform 43"/>
              <p:cNvSpPr>
                <a:spLocks/>
              </p:cNvSpPr>
              <p:nvPr/>
            </p:nvSpPr>
            <p:spPr bwMode="auto">
              <a:xfrm>
                <a:off x="3156" y="2904"/>
                <a:ext cx="2214" cy="588"/>
              </a:xfrm>
              <a:custGeom>
                <a:avLst/>
                <a:gdLst/>
                <a:ahLst/>
                <a:cxnLst>
                  <a:cxn ang="0">
                    <a:pos x="1194" y="60"/>
                  </a:cxn>
                  <a:cxn ang="0">
                    <a:pos x="1104" y="84"/>
                  </a:cxn>
                  <a:cxn ang="0">
                    <a:pos x="1056" y="174"/>
                  </a:cxn>
                  <a:cxn ang="0">
                    <a:pos x="954" y="246"/>
                  </a:cxn>
                  <a:cxn ang="0">
                    <a:pos x="786" y="276"/>
                  </a:cxn>
                  <a:cxn ang="0">
                    <a:pos x="462" y="324"/>
                  </a:cxn>
                  <a:cxn ang="0">
                    <a:pos x="216" y="360"/>
                  </a:cxn>
                  <a:cxn ang="0">
                    <a:pos x="36" y="396"/>
                  </a:cxn>
                  <a:cxn ang="0">
                    <a:pos x="0" y="444"/>
                  </a:cxn>
                  <a:cxn ang="0">
                    <a:pos x="0" y="480"/>
                  </a:cxn>
                  <a:cxn ang="0">
                    <a:pos x="42" y="522"/>
                  </a:cxn>
                  <a:cxn ang="0">
                    <a:pos x="186" y="588"/>
                  </a:cxn>
                  <a:cxn ang="0">
                    <a:pos x="294" y="516"/>
                  </a:cxn>
                  <a:cxn ang="0">
                    <a:pos x="558" y="468"/>
                  </a:cxn>
                  <a:cxn ang="0">
                    <a:pos x="648" y="480"/>
                  </a:cxn>
                  <a:cxn ang="0">
                    <a:pos x="744" y="438"/>
                  </a:cxn>
                  <a:cxn ang="0">
                    <a:pos x="846" y="432"/>
                  </a:cxn>
                  <a:cxn ang="0">
                    <a:pos x="936" y="438"/>
                  </a:cxn>
                  <a:cxn ang="0">
                    <a:pos x="1056" y="408"/>
                  </a:cxn>
                  <a:cxn ang="0">
                    <a:pos x="1254" y="378"/>
                  </a:cxn>
                  <a:cxn ang="0">
                    <a:pos x="1386" y="384"/>
                  </a:cxn>
                  <a:cxn ang="0">
                    <a:pos x="1524" y="336"/>
                  </a:cxn>
                  <a:cxn ang="0">
                    <a:pos x="1608" y="300"/>
                  </a:cxn>
                  <a:cxn ang="0">
                    <a:pos x="1842" y="288"/>
                  </a:cxn>
                  <a:cxn ang="0">
                    <a:pos x="1980" y="252"/>
                  </a:cxn>
                  <a:cxn ang="0">
                    <a:pos x="2214" y="114"/>
                  </a:cxn>
                  <a:cxn ang="0">
                    <a:pos x="2136" y="24"/>
                  </a:cxn>
                  <a:cxn ang="0">
                    <a:pos x="1416" y="0"/>
                  </a:cxn>
                  <a:cxn ang="0">
                    <a:pos x="1194" y="60"/>
                  </a:cxn>
                </a:cxnLst>
                <a:rect l="0" t="0" r="r" b="b"/>
                <a:pathLst>
                  <a:path w="2214" h="588">
                    <a:moveTo>
                      <a:pt x="1194" y="60"/>
                    </a:moveTo>
                    <a:lnTo>
                      <a:pt x="1104" y="84"/>
                    </a:lnTo>
                    <a:lnTo>
                      <a:pt x="1056" y="174"/>
                    </a:lnTo>
                    <a:lnTo>
                      <a:pt x="954" y="246"/>
                    </a:lnTo>
                    <a:lnTo>
                      <a:pt x="786" y="276"/>
                    </a:lnTo>
                    <a:lnTo>
                      <a:pt x="462" y="324"/>
                    </a:lnTo>
                    <a:lnTo>
                      <a:pt x="216" y="360"/>
                    </a:lnTo>
                    <a:lnTo>
                      <a:pt x="36" y="396"/>
                    </a:lnTo>
                    <a:lnTo>
                      <a:pt x="0" y="444"/>
                    </a:lnTo>
                    <a:lnTo>
                      <a:pt x="0" y="480"/>
                    </a:lnTo>
                    <a:lnTo>
                      <a:pt x="42" y="522"/>
                    </a:lnTo>
                    <a:lnTo>
                      <a:pt x="186" y="588"/>
                    </a:lnTo>
                    <a:lnTo>
                      <a:pt x="294" y="516"/>
                    </a:lnTo>
                    <a:lnTo>
                      <a:pt x="558" y="468"/>
                    </a:lnTo>
                    <a:lnTo>
                      <a:pt x="648" y="480"/>
                    </a:lnTo>
                    <a:lnTo>
                      <a:pt x="744" y="438"/>
                    </a:lnTo>
                    <a:lnTo>
                      <a:pt x="846" y="432"/>
                    </a:lnTo>
                    <a:lnTo>
                      <a:pt x="936" y="438"/>
                    </a:lnTo>
                    <a:lnTo>
                      <a:pt x="1056" y="408"/>
                    </a:lnTo>
                    <a:lnTo>
                      <a:pt x="1254" y="378"/>
                    </a:lnTo>
                    <a:lnTo>
                      <a:pt x="1386" y="384"/>
                    </a:lnTo>
                    <a:lnTo>
                      <a:pt x="1524" y="336"/>
                    </a:lnTo>
                    <a:lnTo>
                      <a:pt x="1608" y="300"/>
                    </a:lnTo>
                    <a:lnTo>
                      <a:pt x="1842" y="288"/>
                    </a:lnTo>
                    <a:lnTo>
                      <a:pt x="1980" y="252"/>
                    </a:lnTo>
                    <a:lnTo>
                      <a:pt x="2214" y="114"/>
                    </a:lnTo>
                    <a:lnTo>
                      <a:pt x="2136" y="24"/>
                    </a:lnTo>
                    <a:lnTo>
                      <a:pt x="1416" y="0"/>
                    </a:lnTo>
                    <a:lnTo>
                      <a:pt x="1194" y="60"/>
                    </a:lnTo>
                    <a:close/>
                  </a:path>
                </a:pathLst>
              </a:custGeom>
              <a:solidFill>
                <a:schemeClr val="tx1"/>
              </a:solidFill>
              <a:ln w="9525">
                <a:solidFill>
                  <a:schemeClr val="tx1"/>
                </a:solidFill>
                <a:round/>
                <a:headEnd/>
                <a:tailEnd/>
              </a:ln>
              <a:effectLst/>
            </p:spPr>
            <p:txBody>
              <a:bodyPr/>
              <a:lstStyle/>
              <a:p>
                <a:endParaRPr lang="en-US"/>
              </a:p>
            </p:txBody>
          </p:sp>
          <p:pic>
            <p:nvPicPr>
              <p:cNvPr id="24603" name="Picture 27" descr="BL00925_[1]"/>
              <p:cNvPicPr>
                <a:picLocks noChangeAspect="1" noChangeArrowheads="1"/>
              </p:cNvPicPr>
              <p:nvPr/>
            </p:nvPicPr>
            <p:blipFill>
              <a:blip r:embed="rId6"/>
              <a:srcRect/>
              <a:stretch>
                <a:fillRect/>
              </a:stretch>
            </p:blipFill>
            <p:spPr bwMode="auto">
              <a:xfrm flipH="1">
                <a:off x="4315" y="2710"/>
                <a:ext cx="1051" cy="277"/>
              </a:xfrm>
              <a:prstGeom prst="rect">
                <a:avLst/>
              </a:prstGeom>
              <a:noFill/>
            </p:spPr>
          </p:pic>
          <p:pic>
            <p:nvPicPr>
              <p:cNvPr id="24620" name="Picture 44" descr="j0150405[1]"/>
              <p:cNvPicPr>
                <a:picLocks noChangeAspect="1" noChangeArrowheads="1"/>
              </p:cNvPicPr>
              <p:nvPr/>
            </p:nvPicPr>
            <p:blipFill>
              <a:blip r:embed="rId5"/>
              <a:srcRect/>
              <a:stretch>
                <a:fillRect/>
              </a:stretch>
            </p:blipFill>
            <p:spPr bwMode="auto">
              <a:xfrm>
                <a:off x="4131" y="2736"/>
                <a:ext cx="496" cy="410"/>
              </a:xfrm>
              <a:prstGeom prst="rect">
                <a:avLst/>
              </a:prstGeom>
              <a:noFill/>
            </p:spPr>
          </p:pic>
        </p:grpSp>
        <p:pic>
          <p:nvPicPr>
            <p:cNvPr id="24618" name="Picture 42" descr="BL00925_[1]"/>
            <p:cNvPicPr>
              <a:picLocks noChangeAspect="1" noChangeArrowheads="1"/>
            </p:cNvPicPr>
            <p:nvPr/>
          </p:nvPicPr>
          <p:blipFill>
            <a:blip r:embed="rId6"/>
            <a:srcRect/>
            <a:stretch>
              <a:fillRect/>
            </a:stretch>
          </p:blipFill>
          <p:spPr bwMode="auto">
            <a:xfrm flipH="1">
              <a:off x="1483" y="2932"/>
              <a:ext cx="1051" cy="277"/>
            </a:xfrm>
            <a:prstGeom prst="rect">
              <a:avLst/>
            </a:prstGeom>
            <a:noFill/>
          </p:spPr>
        </p:pic>
      </p:grpSp>
      <p:sp>
        <p:nvSpPr>
          <p:cNvPr id="24614" name="Freeform 38"/>
          <p:cNvSpPr>
            <a:spLocks/>
          </p:cNvSpPr>
          <p:nvPr/>
        </p:nvSpPr>
        <p:spPr bwMode="auto">
          <a:xfrm flipH="1">
            <a:off x="6838950" y="4743450"/>
            <a:ext cx="695325" cy="225425"/>
          </a:xfrm>
          <a:custGeom>
            <a:avLst/>
            <a:gdLst/>
            <a:ahLst/>
            <a:cxnLst>
              <a:cxn ang="0">
                <a:pos x="96" y="0"/>
              </a:cxn>
              <a:cxn ang="0">
                <a:pos x="576" y="0"/>
              </a:cxn>
              <a:cxn ang="0">
                <a:pos x="864" y="144"/>
              </a:cxn>
              <a:cxn ang="0">
                <a:pos x="1104" y="144"/>
              </a:cxn>
              <a:cxn ang="0">
                <a:pos x="1104" y="576"/>
              </a:cxn>
              <a:cxn ang="0">
                <a:pos x="0" y="192"/>
              </a:cxn>
              <a:cxn ang="0">
                <a:pos x="336" y="192"/>
              </a:cxn>
              <a:cxn ang="0">
                <a:pos x="96" y="0"/>
              </a:cxn>
            </a:cxnLst>
            <a:rect l="0" t="0" r="r" b="b"/>
            <a:pathLst>
              <a:path w="1104" h="576">
                <a:moveTo>
                  <a:pt x="96" y="0"/>
                </a:moveTo>
                <a:lnTo>
                  <a:pt x="576" y="0"/>
                </a:lnTo>
                <a:lnTo>
                  <a:pt x="864" y="144"/>
                </a:lnTo>
                <a:lnTo>
                  <a:pt x="1104" y="144"/>
                </a:lnTo>
                <a:lnTo>
                  <a:pt x="1104" y="576"/>
                </a:lnTo>
                <a:lnTo>
                  <a:pt x="0" y="192"/>
                </a:lnTo>
                <a:lnTo>
                  <a:pt x="336" y="192"/>
                </a:lnTo>
                <a:lnTo>
                  <a:pt x="96" y="0"/>
                </a:lnTo>
                <a:close/>
              </a:path>
            </a:pathLst>
          </a:custGeom>
          <a:solidFill>
            <a:srgbClr val="00FFFF"/>
          </a:solidFill>
          <a:ln w="9525">
            <a:solidFill>
              <a:schemeClr val="tx1"/>
            </a:solidFill>
            <a:round/>
            <a:headEnd/>
            <a:tailEnd/>
          </a:ln>
          <a:effectLst/>
        </p:spPr>
        <p:txBody>
          <a:bodyPr/>
          <a:lstStyle/>
          <a:p>
            <a:endParaRPr lang="en-US"/>
          </a:p>
        </p:txBody>
      </p:sp>
      <p:sp>
        <p:nvSpPr>
          <p:cNvPr id="24615" name="Freeform 39"/>
          <p:cNvSpPr>
            <a:spLocks/>
          </p:cNvSpPr>
          <p:nvPr/>
        </p:nvSpPr>
        <p:spPr bwMode="auto">
          <a:xfrm>
            <a:off x="2600325" y="4762500"/>
            <a:ext cx="666750" cy="311150"/>
          </a:xfrm>
          <a:custGeom>
            <a:avLst/>
            <a:gdLst/>
            <a:ahLst/>
            <a:cxnLst>
              <a:cxn ang="0">
                <a:pos x="96" y="0"/>
              </a:cxn>
              <a:cxn ang="0">
                <a:pos x="576" y="0"/>
              </a:cxn>
              <a:cxn ang="0">
                <a:pos x="864" y="144"/>
              </a:cxn>
              <a:cxn ang="0">
                <a:pos x="1104" y="144"/>
              </a:cxn>
              <a:cxn ang="0">
                <a:pos x="1104" y="576"/>
              </a:cxn>
              <a:cxn ang="0">
                <a:pos x="0" y="192"/>
              </a:cxn>
              <a:cxn ang="0">
                <a:pos x="336" y="192"/>
              </a:cxn>
              <a:cxn ang="0">
                <a:pos x="96" y="0"/>
              </a:cxn>
            </a:cxnLst>
            <a:rect l="0" t="0" r="r" b="b"/>
            <a:pathLst>
              <a:path w="1104" h="576">
                <a:moveTo>
                  <a:pt x="96" y="0"/>
                </a:moveTo>
                <a:lnTo>
                  <a:pt x="576" y="0"/>
                </a:lnTo>
                <a:lnTo>
                  <a:pt x="864" y="144"/>
                </a:lnTo>
                <a:lnTo>
                  <a:pt x="1104" y="144"/>
                </a:lnTo>
                <a:lnTo>
                  <a:pt x="1104" y="576"/>
                </a:lnTo>
                <a:lnTo>
                  <a:pt x="0" y="192"/>
                </a:lnTo>
                <a:lnTo>
                  <a:pt x="336" y="192"/>
                </a:lnTo>
                <a:lnTo>
                  <a:pt x="96" y="0"/>
                </a:lnTo>
                <a:close/>
              </a:path>
            </a:pathLst>
          </a:custGeom>
          <a:solidFill>
            <a:srgbClr val="00FFFF"/>
          </a:solidFill>
          <a:ln w="9525">
            <a:solidFill>
              <a:schemeClr val="tx1"/>
            </a:solidFill>
            <a:round/>
            <a:headEnd/>
            <a:tailEnd/>
          </a:ln>
          <a:effectLst/>
        </p:spPr>
        <p:txBody>
          <a:bodyPr/>
          <a:lstStyle/>
          <a:p>
            <a:endParaRPr lang="en-US"/>
          </a:p>
        </p:txBody>
      </p:sp>
      <p:sp>
        <p:nvSpPr>
          <p:cNvPr id="34" name="Subtitle 1"/>
          <p:cNvSpPr>
            <a:spLocks noGrp="1"/>
          </p:cNvSpPr>
          <p:nvPr>
            <p:ph type="subTitle" idx="1"/>
          </p:nvPr>
        </p:nvSpPr>
        <p:spPr>
          <a:xfrm>
            <a:off x="660401" y="160564"/>
            <a:ext cx="7771170" cy="685800"/>
          </a:xfrm>
        </p:spPr>
        <p:txBody>
          <a:bodyPr/>
          <a:lstStyle/>
          <a:p>
            <a:pPr algn="ctr"/>
            <a:r>
              <a:rPr lang="en-US" sz="3600" b="1" dirty="0" smtClean="0">
                <a:solidFill>
                  <a:schemeClr val="tx1">
                    <a:lumMod val="65000"/>
                    <a:lumOff val="35000"/>
                  </a:schemeClr>
                </a:solidFill>
                <a:latin typeface="Century Gothic" pitchFamily="34" charset="0"/>
                <a:cs typeface="Arial"/>
              </a:rPr>
              <a:t>What is Stormwater?</a:t>
            </a:r>
          </a:p>
        </p:txBody>
      </p:sp>
      <p:sp>
        <p:nvSpPr>
          <p:cNvPr id="36" name="TextBox 35"/>
          <p:cNvSpPr txBox="1"/>
          <p:nvPr/>
        </p:nvSpPr>
        <p:spPr>
          <a:xfrm>
            <a:off x="6185784" y="6662058"/>
            <a:ext cx="2930610" cy="246221"/>
          </a:xfrm>
          <a:prstGeom prst="rect">
            <a:avLst/>
          </a:prstGeom>
          <a:noFill/>
        </p:spPr>
        <p:txBody>
          <a:bodyPr wrap="none" rtlCol="0">
            <a:spAutoFit/>
          </a:bodyPr>
          <a:lstStyle/>
          <a:p>
            <a:r>
              <a:rPr lang="en-US" sz="1000" dirty="0" smtClean="0"/>
              <a:t>Slide courtesy of Perkiomen Watershed Conservancy</a:t>
            </a:r>
            <a:endParaRPr lang="en-US" sz="1000" dirty="0"/>
          </a:p>
        </p:txBody>
      </p:sp>
      <p:cxnSp>
        <p:nvCxnSpPr>
          <p:cNvPr id="33" name="Straight Connector 32"/>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2000"/>
                                  </p:stCondLst>
                                  <p:childTnLst>
                                    <p:animMotion origin="layout" path="M -3.33333E-6 2.96296E-6 L 0.00417 0.31088 " pathEditMode="relative" rAng="0" ptsTypes="AA">
                                      <p:cBhvr>
                                        <p:cTn id="6" dur="2000" fill="hold"/>
                                        <p:tgtEl>
                                          <p:spTgt spid="24582"/>
                                        </p:tgtEl>
                                        <p:attrNameLst>
                                          <p:attrName>ppt_x</p:attrName>
                                          <p:attrName>ppt_y</p:attrName>
                                        </p:attrNameLst>
                                      </p:cBhvr>
                                      <p:rCtr x="2" y="155"/>
                                    </p:animMotion>
                                  </p:childTnLst>
                                </p:cTn>
                              </p:par>
                              <p:par>
                                <p:cTn id="7" presetID="42" presetClass="path" presetSubtype="0" repeatCount="indefinite" accel="50000" decel="50000" fill="hold" grpId="0" nodeType="withEffect">
                                  <p:stCondLst>
                                    <p:cond delay="2500"/>
                                  </p:stCondLst>
                                  <p:childTnLst>
                                    <p:animMotion origin="layout" path="M -3.33333E-6 -2.59259E-6 L 0.00417 0.37755 " pathEditMode="relative" rAng="0" ptsTypes="AA">
                                      <p:cBhvr>
                                        <p:cTn id="8" dur="2000" fill="hold"/>
                                        <p:tgtEl>
                                          <p:spTgt spid="24583"/>
                                        </p:tgtEl>
                                        <p:attrNameLst>
                                          <p:attrName>ppt_x</p:attrName>
                                          <p:attrName>ppt_y</p:attrName>
                                        </p:attrNameLst>
                                      </p:cBhvr>
                                      <p:rCtr x="2" y="189"/>
                                    </p:animMotion>
                                  </p:childTnLst>
                                </p:cTn>
                              </p:par>
                              <p:par>
                                <p:cTn id="9" presetID="42" presetClass="path" presetSubtype="0" repeatCount="indefinite" accel="50000" decel="50000" fill="hold" grpId="0" nodeType="withEffect">
                                  <p:stCondLst>
                                    <p:cond delay="0"/>
                                  </p:stCondLst>
                                  <p:childTnLst>
                                    <p:animMotion origin="layout" path="M 3.33333E-6 7.40741E-7 L 0.00416 0.42199 " pathEditMode="relative" rAng="0" ptsTypes="AA">
                                      <p:cBhvr>
                                        <p:cTn id="10" dur="2000" fill="hold"/>
                                        <p:tgtEl>
                                          <p:spTgt spid="24584"/>
                                        </p:tgtEl>
                                        <p:attrNameLst>
                                          <p:attrName>ppt_x</p:attrName>
                                          <p:attrName>ppt_y</p:attrName>
                                        </p:attrNameLst>
                                      </p:cBhvr>
                                      <p:rCtr x="2" y="211"/>
                                    </p:animMotion>
                                  </p:childTnLst>
                                </p:cTn>
                              </p:par>
                              <p:par>
                                <p:cTn id="11" presetID="42" presetClass="path" presetSubtype="0" repeatCount="indefinite" accel="50000" decel="50000" fill="hold" grpId="0" nodeType="withEffect">
                                  <p:stCondLst>
                                    <p:cond delay="1000"/>
                                  </p:stCondLst>
                                  <p:childTnLst>
                                    <p:animMotion origin="layout" path="M 0.02917 2.96296E-6 L 0.025 0.3331 " pathEditMode="relative" rAng="0" ptsTypes="AA">
                                      <p:cBhvr>
                                        <p:cTn id="12" dur="2000" fill="hold"/>
                                        <p:tgtEl>
                                          <p:spTgt spid="24585"/>
                                        </p:tgtEl>
                                        <p:attrNameLst>
                                          <p:attrName>ppt_x</p:attrName>
                                          <p:attrName>ppt_y</p:attrName>
                                        </p:attrNameLst>
                                      </p:cBhvr>
                                      <p:rCtr x="-2" y="166"/>
                                    </p:animMotion>
                                  </p:childTnLst>
                                </p:cTn>
                              </p:par>
                              <p:par>
                                <p:cTn id="13" presetID="42" presetClass="path" presetSubtype="0" repeatCount="indefinite" accel="50000" decel="50000" fill="hold" grpId="0" nodeType="withEffect">
                                  <p:stCondLst>
                                    <p:cond delay="500"/>
                                  </p:stCondLst>
                                  <p:childTnLst>
                                    <p:animMotion origin="layout" path="M -3.33333E-6 4.07407E-6 L -0.00416 0.35532 " pathEditMode="relative" rAng="0" ptsTypes="AA">
                                      <p:cBhvr>
                                        <p:cTn id="14" dur="2000" fill="hold"/>
                                        <p:tgtEl>
                                          <p:spTgt spid="24586"/>
                                        </p:tgtEl>
                                        <p:attrNameLst>
                                          <p:attrName>ppt_x</p:attrName>
                                          <p:attrName>ppt_y</p:attrName>
                                        </p:attrNameLst>
                                      </p:cBhvr>
                                      <p:rCtr x="-2" y="178"/>
                                    </p:animMotion>
                                  </p:childTnLst>
                                </p:cTn>
                              </p:par>
                              <p:par>
                                <p:cTn id="15" presetID="42" presetClass="path" presetSubtype="0" repeatCount="indefinite" accel="50000" decel="50000" fill="hold" grpId="0" nodeType="withEffect">
                                  <p:stCondLst>
                                    <p:cond delay="2000"/>
                                  </p:stCondLst>
                                  <p:childTnLst>
                                    <p:animMotion origin="layout" path="M -3.33333E-6 2.22222E-6 L -3.33333E-6 0.26666 " pathEditMode="relative" rAng="0" ptsTypes="AA">
                                      <p:cBhvr>
                                        <p:cTn id="16" dur="2000" fill="hold"/>
                                        <p:tgtEl>
                                          <p:spTgt spid="24587"/>
                                        </p:tgtEl>
                                        <p:attrNameLst>
                                          <p:attrName>ppt_x</p:attrName>
                                          <p:attrName>ppt_y</p:attrName>
                                        </p:attrNameLst>
                                      </p:cBhvr>
                                      <p:rCtr x="0" y="133"/>
                                    </p:animMotion>
                                  </p:childTnLst>
                                </p:cTn>
                              </p:par>
                              <p:par>
                                <p:cTn id="17" presetID="42" presetClass="path" presetSubtype="0" repeatCount="indefinite" accel="50000" decel="50000" fill="hold" grpId="0" nodeType="withEffect">
                                  <p:stCondLst>
                                    <p:cond delay="2500"/>
                                  </p:stCondLst>
                                  <p:childTnLst>
                                    <p:animMotion origin="layout" path="M 0.0 -4.81481E-6 L -0.00417 0.33311 " pathEditMode="relative" rAng="0" ptsTypes="AA">
                                      <p:cBhvr>
                                        <p:cTn id="18" dur="2000" fill="hold"/>
                                        <p:tgtEl>
                                          <p:spTgt spid="24588"/>
                                        </p:tgtEl>
                                        <p:attrNameLst>
                                          <p:attrName>ppt_x</p:attrName>
                                          <p:attrName>ppt_y</p:attrName>
                                        </p:attrNameLst>
                                      </p:cBhvr>
                                      <p:rCtr x="-2" y="166"/>
                                    </p:animMotion>
                                  </p:childTnLst>
                                </p:cTn>
                              </p:par>
                              <p:par>
                                <p:cTn id="19" presetID="42" presetClass="path" presetSubtype="0" repeatCount="indefinite" accel="50000" decel="50000" fill="hold" grpId="0" nodeType="withEffect">
                                  <p:stCondLst>
                                    <p:cond delay="0"/>
                                  </p:stCondLst>
                                  <p:childTnLst>
                                    <p:animMotion origin="layout" path="M -3.33333E-6 -1.48148E-6 L -0.00416 0.35533 " pathEditMode="relative" rAng="0" ptsTypes="AA">
                                      <p:cBhvr>
                                        <p:cTn id="20" dur="2000" fill="hold"/>
                                        <p:tgtEl>
                                          <p:spTgt spid="24589"/>
                                        </p:tgtEl>
                                        <p:attrNameLst>
                                          <p:attrName>ppt_x</p:attrName>
                                          <p:attrName>ppt_y</p:attrName>
                                        </p:attrNameLst>
                                      </p:cBhvr>
                                      <p:rCtr x="-2" y="178"/>
                                    </p:animMotion>
                                  </p:childTnLst>
                                </p:cTn>
                              </p:par>
                              <p:par>
                                <p:cTn id="21" presetID="42" presetClass="path" presetSubtype="0" repeatCount="indefinite" accel="50000" decel="50000" fill="hold" grpId="0" nodeType="withEffect">
                                  <p:stCondLst>
                                    <p:cond delay="1000"/>
                                  </p:stCondLst>
                                  <p:childTnLst>
                                    <p:animMotion origin="layout" path="M 0.0125 7.40741E-7 L 0.00833 0.28866 " pathEditMode="relative" rAng="0" ptsTypes="AA">
                                      <p:cBhvr>
                                        <p:cTn id="22" dur="2000" fill="hold"/>
                                        <p:tgtEl>
                                          <p:spTgt spid="24590"/>
                                        </p:tgtEl>
                                        <p:attrNameLst>
                                          <p:attrName>ppt_x</p:attrName>
                                          <p:attrName>ppt_y</p:attrName>
                                        </p:attrNameLst>
                                      </p:cBhvr>
                                      <p:rCtr x="-2" y="144"/>
                                    </p:animMotion>
                                  </p:childTnLst>
                                </p:cTn>
                              </p:par>
                              <p:par>
                                <p:cTn id="23" presetID="42" presetClass="path" presetSubtype="0" repeatCount="indefinite" accel="50000" decel="50000" fill="hold" grpId="0" nodeType="withEffect">
                                  <p:stCondLst>
                                    <p:cond delay="500"/>
                                  </p:stCondLst>
                                  <p:childTnLst>
                                    <p:animMotion origin="layout" path="M 0.0 1.85185E-6 L -0.00417 0.28866 " pathEditMode="relative" rAng="0" ptsTypes="AA">
                                      <p:cBhvr>
                                        <p:cTn id="24" dur="2000" fill="hold"/>
                                        <p:tgtEl>
                                          <p:spTgt spid="24591"/>
                                        </p:tgtEl>
                                        <p:attrNameLst>
                                          <p:attrName>ppt_x</p:attrName>
                                          <p:attrName>ppt_y</p:attrName>
                                        </p:attrNameLst>
                                      </p:cBhvr>
                                      <p:rCtr x="-2" y="144"/>
                                    </p:animMotion>
                                  </p:childTnLst>
                                </p:cTn>
                              </p:par>
                              <p:par>
                                <p:cTn id="25" presetID="56" presetClass="path" presetSubtype="0" repeatCount="indefinite" accel="50000" decel="50000" fill="hold" grpId="0" nodeType="withEffect">
                                  <p:stCondLst>
                                    <p:cond delay="0"/>
                                  </p:stCondLst>
                                  <p:childTnLst>
                                    <p:animMotion origin="layout" path="M 0 -2.02312E-6 L 0.02465 -0.03699 " pathEditMode="relative" rAng="0" ptsTypes="AA">
                                      <p:cBhvr>
                                        <p:cTn id="26" dur="2000" fill="hold"/>
                                        <p:tgtEl>
                                          <p:spTgt spid="24598"/>
                                        </p:tgtEl>
                                        <p:attrNameLst>
                                          <p:attrName>ppt_x</p:attrName>
                                          <p:attrName>ppt_y</p:attrName>
                                        </p:attrNameLst>
                                      </p:cBhvr>
                                      <p:rCtr x="12" y="-18"/>
                                    </p:animMotion>
                                  </p:childTnLst>
                                </p:cTn>
                              </p:par>
                              <p:par>
                                <p:cTn id="27" presetID="49" presetClass="path" presetSubtype="0" repeatCount="indefinite" accel="50000" decel="50000" fill="hold" grpId="0" nodeType="withEffect">
                                  <p:stCondLst>
                                    <p:cond delay="0"/>
                                  </p:stCondLst>
                                  <p:childTnLst>
                                    <p:animMotion origin="layout" path="M 0.0 1.48148E-6 L -0.11667 0.03426 " pathEditMode="relative" rAng="0" ptsTypes="AA">
                                      <p:cBhvr>
                                        <p:cTn id="28" dur="2000" fill="hold"/>
                                        <p:tgtEl>
                                          <p:spTgt spid="24614"/>
                                        </p:tgtEl>
                                        <p:attrNameLst>
                                          <p:attrName>ppt_x</p:attrName>
                                          <p:attrName>ppt_y</p:attrName>
                                        </p:attrNameLst>
                                      </p:cBhvr>
                                      <p:rCtr x="-58" y="17"/>
                                    </p:animMotion>
                                  </p:childTnLst>
                                </p:cTn>
                              </p:par>
                              <p:par>
                                <p:cTn id="29" presetID="49" presetClass="path" presetSubtype="0" repeatCount="indefinite" accel="50000" decel="50000" fill="hold" grpId="0" nodeType="withEffect">
                                  <p:stCondLst>
                                    <p:cond delay="0"/>
                                  </p:stCondLst>
                                  <p:childTnLst>
                                    <p:animMotion origin="layout" path="M 0.00521 -0.00278 L 0.11042 0.04954 " pathEditMode="relative" rAng="0" ptsTypes="AA">
                                      <p:cBhvr>
                                        <p:cTn id="30" dur="2000" fill="hold"/>
                                        <p:tgtEl>
                                          <p:spTgt spid="24615"/>
                                        </p:tgtEl>
                                        <p:attrNameLst>
                                          <p:attrName>ppt_x</p:attrName>
                                          <p:attrName>ppt_y</p:attrName>
                                        </p:attrNameLst>
                                      </p:cBhvr>
                                      <p:rCtr x="53" y="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nimBg="1"/>
      <p:bldP spid="24583" grpId="0" animBg="1"/>
      <p:bldP spid="24584" grpId="0" animBg="1"/>
      <p:bldP spid="24585" grpId="0" animBg="1"/>
      <p:bldP spid="24586" grpId="0" animBg="1"/>
      <p:bldP spid="24587" grpId="0" animBg="1"/>
      <p:bldP spid="24588" grpId="0" animBg="1"/>
      <p:bldP spid="24589" grpId="0" animBg="1"/>
      <p:bldP spid="24590" grpId="0" animBg="1"/>
      <p:bldP spid="24591" grpId="0" animBg="1"/>
      <p:bldP spid="24598" grpId="0" animBg="1"/>
      <p:bldP spid="24614" grpId="0" animBg="1"/>
      <p:bldP spid="246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Users\bvanclief\AppData\Local\Microsoft\Windows\Temporary Internet Files\Content.IE5\1YN95PNX\tree2[1].gif"/>
          <p:cNvPicPr>
            <a:picLocks noChangeAspect="1" noChangeArrowheads="1"/>
          </p:cNvPicPr>
          <p:nvPr/>
        </p:nvPicPr>
        <p:blipFill>
          <a:blip r:embed="rId3"/>
          <a:srcRect/>
          <a:stretch>
            <a:fillRect/>
          </a:stretch>
        </p:blipFill>
        <p:spPr bwMode="auto">
          <a:xfrm>
            <a:off x="1709737" y="1047750"/>
            <a:ext cx="5724525" cy="5619750"/>
          </a:xfrm>
          <a:prstGeom prst="rect">
            <a:avLst/>
          </a:prstGeom>
          <a:noFill/>
        </p:spPr>
      </p:pic>
      <p:sp>
        <p:nvSpPr>
          <p:cNvPr id="6" name="AutoShape 22"/>
          <p:cNvSpPr>
            <a:spLocks noChangeArrowheads="1"/>
          </p:cNvSpPr>
          <p:nvPr/>
        </p:nvSpPr>
        <p:spPr bwMode="auto">
          <a:xfrm rot="16200000">
            <a:off x="2010229" y="2282825"/>
            <a:ext cx="457200" cy="152400"/>
          </a:xfrm>
          <a:prstGeom prst="rightArrow">
            <a:avLst>
              <a:gd name="adj1" fmla="val 50000"/>
              <a:gd name="adj2" fmla="val 75000"/>
            </a:avLst>
          </a:prstGeom>
          <a:solidFill>
            <a:srgbClr val="00FFFF"/>
          </a:solidFill>
          <a:ln w="9525">
            <a:solidFill>
              <a:schemeClr val="tx1"/>
            </a:solidFill>
            <a:miter lim="800000"/>
            <a:headEnd/>
            <a:tailEnd/>
          </a:ln>
          <a:effectLst/>
        </p:spPr>
        <p:txBody>
          <a:bodyPr wrap="none" anchor="ctr"/>
          <a:lstStyle/>
          <a:p>
            <a:endParaRPr lang="en-US"/>
          </a:p>
        </p:txBody>
      </p:sp>
      <p:sp>
        <p:nvSpPr>
          <p:cNvPr id="7" name="AutoShape 22"/>
          <p:cNvSpPr>
            <a:spLocks noChangeArrowheads="1"/>
          </p:cNvSpPr>
          <p:nvPr/>
        </p:nvSpPr>
        <p:spPr bwMode="auto">
          <a:xfrm rot="7397653">
            <a:off x="3999273" y="6350388"/>
            <a:ext cx="457200" cy="152400"/>
          </a:xfrm>
          <a:prstGeom prst="rightArrow">
            <a:avLst>
              <a:gd name="adj1" fmla="val 50000"/>
              <a:gd name="adj2" fmla="val 75000"/>
            </a:avLst>
          </a:prstGeom>
          <a:solidFill>
            <a:srgbClr val="00FFFF"/>
          </a:solidFill>
          <a:ln w="9525">
            <a:solidFill>
              <a:schemeClr val="tx1"/>
            </a:solidFill>
            <a:miter lim="800000"/>
            <a:headEnd/>
            <a:tailEnd/>
          </a:ln>
          <a:effectLst/>
        </p:spPr>
        <p:txBody>
          <a:bodyPr wrap="none" anchor="ctr"/>
          <a:lstStyle/>
          <a:p>
            <a:endParaRPr lang="en-US"/>
          </a:p>
        </p:txBody>
      </p:sp>
      <p:sp>
        <p:nvSpPr>
          <p:cNvPr id="10" name="AutoShape 22"/>
          <p:cNvSpPr>
            <a:spLocks noChangeArrowheads="1"/>
          </p:cNvSpPr>
          <p:nvPr/>
        </p:nvSpPr>
        <p:spPr bwMode="auto">
          <a:xfrm rot="3445052">
            <a:off x="4085770" y="5098953"/>
            <a:ext cx="457200" cy="152400"/>
          </a:xfrm>
          <a:prstGeom prst="rightArrow">
            <a:avLst>
              <a:gd name="adj1" fmla="val 50000"/>
              <a:gd name="adj2" fmla="val 75000"/>
            </a:avLst>
          </a:prstGeom>
          <a:solidFill>
            <a:srgbClr val="00FFFF"/>
          </a:solidFill>
          <a:ln w="9525">
            <a:solidFill>
              <a:schemeClr val="tx1"/>
            </a:solidFill>
            <a:miter lim="800000"/>
            <a:headEnd/>
            <a:tailEnd/>
          </a:ln>
          <a:effectLst/>
        </p:spPr>
        <p:txBody>
          <a:bodyPr wrap="none" anchor="ctr"/>
          <a:lstStyle/>
          <a:p>
            <a:endParaRPr lang="en-US"/>
          </a:p>
        </p:txBody>
      </p:sp>
      <p:sp>
        <p:nvSpPr>
          <p:cNvPr id="11" name="AutoShape 22"/>
          <p:cNvSpPr>
            <a:spLocks noChangeArrowheads="1"/>
          </p:cNvSpPr>
          <p:nvPr/>
        </p:nvSpPr>
        <p:spPr bwMode="auto">
          <a:xfrm rot="5400000">
            <a:off x="4180702" y="5803511"/>
            <a:ext cx="457200" cy="152400"/>
          </a:xfrm>
          <a:prstGeom prst="rightArrow">
            <a:avLst>
              <a:gd name="adj1" fmla="val 50000"/>
              <a:gd name="adj2" fmla="val 75000"/>
            </a:avLst>
          </a:prstGeom>
          <a:solidFill>
            <a:srgbClr val="00FFFF"/>
          </a:solidFill>
          <a:ln w="9525">
            <a:solidFill>
              <a:schemeClr val="tx1"/>
            </a:solidFill>
            <a:miter lim="800000"/>
            <a:headEnd/>
            <a:tailEnd/>
          </a:ln>
          <a:effectLst/>
        </p:spPr>
        <p:txBody>
          <a:bodyPr wrap="none" anchor="ctr"/>
          <a:lstStyle/>
          <a:p>
            <a:endParaRPr lang="en-US"/>
          </a:p>
        </p:txBody>
      </p:sp>
      <p:sp>
        <p:nvSpPr>
          <p:cNvPr id="8" name="Subtitle 1"/>
          <p:cNvSpPr>
            <a:spLocks noGrp="1"/>
          </p:cNvSpPr>
          <p:nvPr>
            <p:ph type="subTitle" idx="1"/>
          </p:nvPr>
        </p:nvSpPr>
        <p:spPr>
          <a:xfrm>
            <a:off x="660401" y="179614"/>
            <a:ext cx="7771170" cy="685800"/>
          </a:xfrm>
        </p:spPr>
        <p:txBody>
          <a:bodyPr/>
          <a:lstStyle/>
          <a:p>
            <a:pPr algn="ctr"/>
            <a:r>
              <a:rPr lang="en-US" sz="3600" b="1" dirty="0" smtClean="0">
                <a:solidFill>
                  <a:schemeClr val="tx1">
                    <a:lumMod val="65000"/>
                    <a:lumOff val="35000"/>
                  </a:schemeClr>
                </a:solidFill>
                <a:latin typeface="Century Gothic" pitchFamily="34" charset="0"/>
                <a:cs typeface="Arial"/>
              </a:rPr>
              <a:t>Land Cover and Stormwater</a:t>
            </a:r>
          </a:p>
        </p:txBody>
      </p:sp>
      <p:cxnSp>
        <p:nvCxnSpPr>
          <p:cNvPr id="9" name="Straight Connector 8"/>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repeatCount="indefinite" accel="50000" decel="50000" fill="hold" grpId="0" nodeType="withEffect">
                                  <p:stCondLst>
                                    <p:cond delay="0"/>
                                  </p:stCondLst>
                                  <p:childTnLst>
                                    <p:animMotion origin="layout" path="M 3.33333E-6 -3.33333E-6 L 3.33333E-6 -0.06666 " pathEditMode="relative" rAng="0" ptsTypes="AA">
                                      <p:cBhvr>
                                        <p:cTn id="6" dur="2000" fill="hold"/>
                                        <p:tgtEl>
                                          <p:spTgt spid="6"/>
                                        </p:tgtEl>
                                        <p:attrNameLst>
                                          <p:attrName>ppt_x</p:attrName>
                                          <p:attrName>ppt_y</p:attrName>
                                        </p:attrNameLst>
                                      </p:cBhvr>
                                      <p:rCtr x="0" y="-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descr="C:\Users\bvanclief\AppData\Local\Microsoft\Windows\Temporary Internet Files\Content.IE5\MLM1LEHI\painted_road_stock_png_by_doloresdevelde-d56uaet[1].png"/>
          <p:cNvPicPr>
            <a:picLocks noChangeAspect="1" noChangeArrowheads="1"/>
          </p:cNvPicPr>
          <p:nvPr/>
        </p:nvPicPr>
        <p:blipFill>
          <a:blip r:embed="rId3"/>
          <a:srcRect/>
          <a:stretch>
            <a:fillRect/>
          </a:stretch>
        </p:blipFill>
        <p:spPr bwMode="auto">
          <a:xfrm rot="1673646">
            <a:off x="5428416" y="3802338"/>
            <a:ext cx="3288009" cy="3306276"/>
          </a:xfrm>
          <a:prstGeom prst="rect">
            <a:avLst/>
          </a:prstGeom>
          <a:noFill/>
        </p:spPr>
      </p:pic>
      <p:pic>
        <p:nvPicPr>
          <p:cNvPr id="58370" name="Picture 2" descr="C:\Users\bvanclief\AppData\Local\Microsoft\Windows\Temporary Internet Files\Content.IE5\UKNX507P\14531-illustration-of-a-house-pv[1].png"/>
          <p:cNvPicPr>
            <a:picLocks noChangeAspect="1" noChangeArrowheads="1"/>
          </p:cNvPicPr>
          <p:nvPr/>
        </p:nvPicPr>
        <p:blipFill>
          <a:blip r:embed="rId4"/>
          <a:srcRect/>
          <a:stretch>
            <a:fillRect/>
          </a:stretch>
        </p:blipFill>
        <p:spPr bwMode="auto">
          <a:xfrm>
            <a:off x="170563" y="1538513"/>
            <a:ext cx="5319485" cy="5319485"/>
          </a:xfrm>
          <a:prstGeom prst="rect">
            <a:avLst/>
          </a:prstGeom>
          <a:noFill/>
        </p:spPr>
      </p:pic>
      <p:sp>
        <p:nvSpPr>
          <p:cNvPr id="5" name="AutoShape 22"/>
          <p:cNvSpPr>
            <a:spLocks noChangeArrowheads="1"/>
          </p:cNvSpPr>
          <p:nvPr/>
        </p:nvSpPr>
        <p:spPr bwMode="auto">
          <a:xfrm rot="2676705">
            <a:off x="4414602" y="2929364"/>
            <a:ext cx="457200" cy="152400"/>
          </a:xfrm>
          <a:prstGeom prst="rightArrow">
            <a:avLst>
              <a:gd name="adj1" fmla="val 50000"/>
              <a:gd name="adj2" fmla="val 75000"/>
            </a:avLst>
          </a:prstGeom>
          <a:solidFill>
            <a:srgbClr val="00FFFF"/>
          </a:solidFill>
          <a:ln w="9525">
            <a:solidFill>
              <a:schemeClr val="tx1"/>
            </a:solidFill>
            <a:miter lim="800000"/>
            <a:headEnd/>
            <a:tailEnd/>
          </a:ln>
          <a:effectLst/>
        </p:spPr>
        <p:txBody>
          <a:bodyPr wrap="none" anchor="ctr"/>
          <a:lstStyle/>
          <a:p>
            <a:endParaRPr lang="en-US"/>
          </a:p>
        </p:txBody>
      </p:sp>
      <p:sp>
        <p:nvSpPr>
          <p:cNvPr id="6" name="AutoShape 22"/>
          <p:cNvSpPr>
            <a:spLocks noChangeArrowheads="1"/>
          </p:cNvSpPr>
          <p:nvPr/>
        </p:nvSpPr>
        <p:spPr bwMode="auto">
          <a:xfrm rot="2676705">
            <a:off x="5045196" y="3511347"/>
            <a:ext cx="457200" cy="152400"/>
          </a:xfrm>
          <a:prstGeom prst="rightArrow">
            <a:avLst>
              <a:gd name="adj1" fmla="val 50000"/>
              <a:gd name="adj2" fmla="val 75000"/>
            </a:avLst>
          </a:prstGeom>
          <a:solidFill>
            <a:srgbClr val="00FFFF"/>
          </a:solidFill>
          <a:ln w="9525">
            <a:solidFill>
              <a:schemeClr val="tx1"/>
            </a:solidFill>
            <a:miter lim="800000"/>
            <a:headEnd/>
            <a:tailEnd/>
          </a:ln>
          <a:effectLst/>
        </p:spPr>
        <p:txBody>
          <a:bodyPr wrap="none" anchor="ctr"/>
          <a:lstStyle/>
          <a:p>
            <a:endParaRPr lang="en-US"/>
          </a:p>
        </p:txBody>
      </p:sp>
      <p:sp>
        <p:nvSpPr>
          <p:cNvPr id="7" name="AutoShape 22"/>
          <p:cNvSpPr>
            <a:spLocks noChangeArrowheads="1"/>
          </p:cNvSpPr>
          <p:nvPr/>
        </p:nvSpPr>
        <p:spPr bwMode="auto">
          <a:xfrm rot="5400000">
            <a:off x="5477699" y="4331809"/>
            <a:ext cx="457200" cy="152400"/>
          </a:xfrm>
          <a:prstGeom prst="rightArrow">
            <a:avLst>
              <a:gd name="adj1" fmla="val 50000"/>
              <a:gd name="adj2" fmla="val 75000"/>
            </a:avLst>
          </a:prstGeom>
          <a:solidFill>
            <a:srgbClr val="00FFFF"/>
          </a:solidFill>
          <a:ln w="9525">
            <a:solidFill>
              <a:schemeClr val="tx1"/>
            </a:solidFill>
            <a:miter lim="800000"/>
            <a:headEnd/>
            <a:tailEnd/>
          </a:ln>
          <a:effectLst/>
        </p:spPr>
        <p:txBody>
          <a:bodyPr wrap="none" anchor="ctr"/>
          <a:lstStyle/>
          <a:p>
            <a:endParaRPr lang="en-US"/>
          </a:p>
        </p:txBody>
      </p:sp>
      <p:sp>
        <p:nvSpPr>
          <p:cNvPr id="9" name="AutoShape 22"/>
          <p:cNvSpPr>
            <a:spLocks noChangeArrowheads="1"/>
          </p:cNvSpPr>
          <p:nvPr/>
        </p:nvSpPr>
        <p:spPr bwMode="auto">
          <a:xfrm rot="5400000">
            <a:off x="5495843" y="5014689"/>
            <a:ext cx="457200" cy="152400"/>
          </a:xfrm>
          <a:prstGeom prst="rightArrow">
            <a:avLst>
              <a:gd name="adj1" fmla="val 50000"/>
              <a:gd name="adj2" fmla="val 75000"/>
            </a:avLst>
          </a:prstGeom>
          <a:solidFill>
            <a:srgbClr val="00FFFF"/>
          </a:solidFill>
          <a:ln w="9525">
            <a:solidFill>
              <a:schemeClr val="tx1"/>
            </a:solidFill>
            <a:miter lim="800000"/>
            <a:headEnd/>
            <a:tailEnd/>
          </a:ln>
          <a:effectLst/>
        </p:spPr>
        <p:txBody>
          <a:bodyPr wrap="none" anchor="ctr"/>
          <a:lstStyle/>
          <a:p>
            <a:endParaRPr lang="en-US"/>
          </a:p>
        </p:txBody>
      </p:sp>
      <p:sp>
        <p:nvSpPr>
          <p:cNvPr id="11" name="AutoShape 22"/>
          <p:cNvSpPr>
            <a:spLocks noChangeArrowheads="1"/>
          </p:cNvSpPr>
          <p:nvPr/>
        </p:nvSpPr>
        <p:spPr bwMode="auto">
          <a:xfrm rot="5400000">
            <a:off x="5495843" y="5805711"/>
            <a:ext cx="457200" cy="152400"/>
          </a:xfrm>
          <a:prstGeom prst="rightArrow">
            <a:avLst>
              <a:gd name="adj1" fmla="val 50000"/>
              <a:gd name="adj2" fmla="val 75000"/>
            </a:avLst>
          </a:prstGeom>
          <a:solidFill>
            <a:srgbClr val="00FFFF"/>
          </a:solidFill>
          <a:ln w="9525">
            <a:solidFill>
              <a:schemeClr val="tx1"/>
            </a:solidFill>
            <a:miter lim="800000"/>
            <a:headEnd/>
            <a:tailEnd/>
          </a:ln>
          <a:effectLst/>
        </p:spPr>
        <p:txBody>
          <a:bodyPr wrap="none" anchor="ctr"/>
          <a:lstStyle/>
          <a:p>
            <a:endParaRPr lang="en-US"/>
          </a:p>
        </p:txBody>
      </p:sp>
      <p:sp>
        <p:nvSpPr>
          <p:cNvPr id="12" name="AutoShape 22"/>
          <p:cNvSpPr>
            <a:spLocks noChangeArrowheads="1"/>
          </p:cNvSpPr>
          <p:nvPr/>
        </p:nvSpPr>
        <p:spPr bwMode="auto">
          <a:xfrm>
            <a:off x="5856520" y="6284685"/>
            <a:ext cx="457200" cy="152400"/>
          </a:xfrm>
          <a:prstGeom prst="rightArrow">
            <a:avLst>
              <a:gd name="adj1" fmla="val 50000"/>
              <a:gd name="adj2" fmla="val 75000"/>
            </a:avLst>
          </a:prstGeom>
          <a:solidFill>
            <a:srgbClr val="00FFFF"/>
          </a:solidFill>
          <a:ln w="9525">
            <a:solidFill>
              <a:schemeClr val="tx1"/>
            </a:solidFill>
            <a:miter lim="800000"/>
            <a:headEnd/>
            <a:tailEnd/>
          </a:ln>
          <a:effectLst/>
        </p:spPr>
        <p:txBody>
          <a:bodyPr wrap="none" anchor="ctr"/>
          <a:lstStyle/>
          <a:p>
            <a:endParaRPr lang="en-US"/>
          </a:p>
        </p:txBody>
      </p:sp>
      <p:sp>
        <p:nvSpPr>
          <p:cNvPr id="13" name="AutoShape 22"/>
          <p:cNvSpPr>
            <a:spLocks noChangeArrowheads="1"/>
          </p:cNvSpPr>
          <p:nvPr/>
        </p:nvSpPr>
        <p:spPr bwMode="auto">
          <a:xfrm>
            <a:off x="6487882" y="6291945"/>
            <a:ext cx="457200" cy="152400"/>
          </a:xfrm>
          <a:prstGeom prst="rightArrow">
            <a:avLst>
              <a:gd name="adj1" fmla="val 50000"/>
              <a:gd name="adj2" fmla="val 75000"/>
            </a:avLst>
          </a:prstGeom>
          <a:solidFill>
            <a:srgbClr val="00FFFF"/>
          </a:solidFill>
          <a:ln w="9525">
            <a:solidFill>
              <a:schemeClr val="tx1"/>
            </a:solidFill>
            <a:miter lim="800000"/>
            <a:headEnd/>
            <a:tailEnd/>
          </a:ln>
          <a:effectLst/>
        </p:spPr>
        <p:txBody>
          <a:bodyPr wrap="none" anchor="ctr"/>
          <a:lstStyle/>
          <a:p>
            <a:endParaRPr lang="en-US"/>
          </a:p>
        </p:txBody>
      </p:sp>
      <p:sp>
        <p:nvSpPr>
          <p:cNvPr id="14" name="Subtitle 1"/>
          <p:cNvSpPr>
            <a:spLocks noGrp="1"/>
          </p:cNvSpPr>
          <p:nvPr>
            <p:ph type="subTitle" idx="1"/>
          </p:nvPr>
        </p:nvSpPr>
        <p:spPr>
          <a:xfrm>
            <a:off x="660401" y="179614"/>
            <a:ext cx="7771170" cy="685800"/>
          </a:xfrm>
        </p:spPr>
        <p:txBody>
          <a:bodyPr/>
          <a:lstStyle/>
          <a:p>
            <a:pPr algn="ctr"/>
            <a:r>
              <a:rPr lang="en-US" sz="3600" b="1" dirty="0" smtClean="0">
                <a:solidFill>
                  <a:schemeClr val="tx1">
                    <a:lumMod val="65000"/>
                    <a:lumOff val="35000"/>
                  </a:schemeClr>
                </a:solidFill>
                <a:latin typeface="Century Gothic" pitchFamily="34" charset="0"/>
                <a:cs typeface="Arial"/>
              </a:rPr>
              <a:t>Land Cover and Stormwater</a:t>
            </a:r>
          </a:p>
        </p:txBody>
      </p:sp>
      <p:cxnSp>
        <p:nvCxnSpPr>
          <p:cNvPr id="15" name="Straight Connector 14"/>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bvanclief\AppData\Local\Microsoft\Windows\Temporary Internet Files\Content.IE5\UKNX507P\14531-illustration-of-a-house-pv[1].png"/>
          <p:cNvPicPr>
            <a:picLocks noChangeAspect="1" noChangeArrowheads="1"/>
          </p:cNvPicPr>
          <p:nvPr/>
        </p:nvPicPr>
        <p:blipFill>
          <a:blip r:embed="rId3"/>
          <a:srcRect/>
          <a:stretch>
            <a:fillRect/>
          </a:stretch>
        </p:blipFill>
        <p:spPr bwMode="auto">
          <a:xfrm>
            <a:off x="170563" y="1538513"/>
            <a:ext cx="5319485" cy="5319485"/>
          </a:xfrm>
          <a:prstGeom prst="rect">
            <a:avLst/>
          </a:prstGeom>
          <a:noFill/>
        </p:spPr>
      </p:pic>
      <p:sp>
        <p:nvSpPr>
          <p:cNvPr id="5" name="AutoShape 22"/>
          <p:cNvSpPr>
            <a:spLocks noChangeArrowheads="1"/>
          </p:cNvSpPr>
          <p:nvPr/>
        </p:nvSpPr>
        <p:spPr bwMode="auto">
          <a:xfrm rot="2676705">
            <a:off x="4414602" y="2929364"/>
            <a:ext cx="457200" cy="152400"/>
          </a:xfrm>
          <a:prstGeom prst="rightArrow">
            <a:avLst>
              <a:gd name="adj1" fmla="val 50000"/>
              <a:gd name="adj2" fmla="val 75000"/>
            </a:avLst>
          </a:prstGeom>
          <a:solidFill>
            <a:srgbClr val="00FFFF"/>
          </a:solidFill>
          <a:ln w="9525">
            <a:solidFill>
              <a:schemeClr val="tx1"/>
            </a:solidFill>
            <a:miter lim="800000"/>
            <a:headEnd/>
            <a:tailEnd/>
          </a:ln>
          <a:effectLst/>
        </p:spPr>
        <p:txBody>
          <a:bodyPr wrap="none" anchor="ctr"/>
          <a:lstStyle/>
          <a:p>
            <a:endParaRPr lang="en-US"/>
          </a:p>
        </p:txBody>
      </p:sp>
      <p:sp>
        <p:nvSpPr>
          <p:cNvPr id="6" name="AutoShape 22"/>
          <p:cNvSpPr>
            <a:spLocks noChangeArrowheads="1"/>
          </p:cNvSpPr>
          <p:nvPr/>
        </p:nvSpPr>
        <p:spPr bwMode="auto">
          <a:xfrm rot="2676705">
            <a:off x="5045196" y="3511347"/>
            <a:ext cx="457200" cy="152400"/>
          </a:xfrm>
          <a:prstGeom prst="rightArrow">
            <a:avLst>
              <a:gd name="adj1" fmla="val 50000"/>
              <a:gd name="adj2" fmla="val 75000"/>
            </a:avLst>
          </a:prstGeom>
          <a:solidFill>
            <a:srgbClr val="00FFFF"/>
          </a:solidFill>
          <a:ln w="9525">
            <a:solidFill>
              <a:schemeClr val="tx1"/>
            </a:solidFill>
            <a:miter lim="800000"/>
            <a:headEnd/>
            <a:tailEnd/>
          </a:ln>
          <a:effectLst/>
        </p:spPr>
        <p:txBody>
          <a:bodyPr wrap="none" anchor="ctr"/>
          <a:lstStyle/>
          <a:p>
            <a:endParaRPr lang="en-US"/>
          </a:p>
        </p:txBody>
      </p:sp>
      <p:sp>
        <p:nvSpPr>
          <p:cNvPr id="7" name="AutoShape 22"/>
          <p:cNvSpPr>
            <a:spLocks noChangeArrowheads="1"/>
          </p:cNvSpPr>
          <p:nvPr/>
        </p:nvSpPr>
        <p:spPr bwMode="auto">
          <a:xfrm rot="5400000">
            <a:off x="5477699" y="4331809"/>
            <a:ext cx="457200" cy="152400"/>
          </a:xfrm>
          <a:prstGeom prst="rightArrow">
            <a:avLst>
              <a:gd name="adj1" fmla="val 50000"/>
              <a:gd name="adj2" fmla="val 75000"/>
            </a:avLst>
          </a:prstGeom>
          <a:solidFill>
            <a:srgbClr val="00FFFF"/>
          </a:solidFill>
          <a:ln w="9525">
            <a:solidFill>
              <a:schemeClr val="tx1"/>
            </a:solidFill>
            <a:miter lim="800000"/>
            <a:headEnd/>
            <a:tailEnd/>
          </a:ln>
          <a:effectLst/>
        </p:spPr>
        <p:txBody>
          <a:bodyPr wrap="none" anchor="ctr"/>
          <a:lstStyle/>
          <a:p>
            <a:endParaRPr lang="en-US"/>
          </a:p>
        </p:txBody>
      </p:sp>
      <p:sp>
        <p:nvSpPr>
          <p:cNvPr id="9" name="AutoShape 22"/>
          <p:cNvSpPr>
            <a:spLocks noChangeArrowheads="1"/>
          </p:cNvSpPr>
          <p:nvPr/>
        </p:nvSpPr>
        <p:spPr bwMode="auto">
          <a:xfrm rot="5400000">
            <a:off x="5495843" y="5014689"/>
            <a:ext cx="457200" cy="152400"/>
          </a:xfrm>
          <a:prstGeom prst="rightArrow">
            <a:avLst>
              <a:gd name="adj1" fmla="val 50000"/>
              <a:gd name="adj2" fmla="val 75000"/>
            </a:avLst>
          </a:prstGeom>
          <a:solidFill>
            <a:srgbClr val="00FFFF"/>
          </a:solidFill>
          <a:ln w="9525">
            <a:solidFill>
              <a:schemeClr val="tx1"/>
            </a:solidFill>
            <a:miter lim="800000"/>
            <a:headEnd/>
            <a:tailEnd/>
          </a:ln>
          <a:effectLst/>
        </p:spPr>
        <p:txBody>
          <a:bodyPr wrap="none" anchor="ctr"/>
          <a:lstStyle/>
          <a:p>
            <a:endParaRPr lang="en-US"/>
          </a:p>
        </p:txBody>
      </p:sp>
      <p:pic>
        <p:nvPicPr>
          <p:cNvPr id="59396" name="Picture 4" descr="C:\Users\bvanclief\AppData\Local\Microsoft\Windows\Temporary Internet Files\Content.IE5\UKNX507P\gi01a201406061300[1].png"/>
          <p:cNvPicPr>
            <a:picLocks noChangeAspect="1" noChangeArrowheads="1"/>
          </p:cNvPicPr>
          <p:nvPr/>
        </p:nvPicPr>
        <p:blipFill>
          <a:blip r:embed="rId4"/>
          <a:srcRect/>
          <a:stretch>
            <a:fillRect/>
          </a:stretch>
        </p:blipFill>
        <p:spPr bwMode="auto">
          <a:xfrm>
            <a:off x="4659102" y="5704119"/>
            <a:ext cx="1661891" cy="747487"/>
          </a:xfrm>
          <a:prstGeom prst="rect">
            <a:avLst/>
          </a:prstGeom>
          <a:noFill/>
        </p:spPr>
      </p:pic>
      <p:sp>
        <p:nvSpPr>
          <p:cNvPr id="11" name="AutoShape 22"/>
          <p:cNvSpPr>
            <a:spLocks noChangeArrowheads="1"/>
          </p:cNvSpPr>
          <p:nvPr/>
        </p:nvSpPr>
        <p:spPr bwMode="auto">
          <a:xfrm rot="5400000">
            <a:off x="5495843" y="5856519"/>
            <a:ext cx="457200" cy="152400"/>
          </a:xfrm>
          <a:prstGeom prst="rightArrow">
            <a:avLst>
              <a:gd name="adj1" fmla="val 50000"/>
              <a:gd name="adj2" fmla="val 75000"/>
            </a:avLst>
          </a:prstGeom>
          <a:solidFill>
            <a:srgbClr val="00FFFF"/>
          </a:solidFill>
          <a:ln w="9525">
            <a:solidFill>
              <a:schemeClr val="tx1"/>
            </a:solidFill>
            <a:miter lim="800000"/>
            <a:headEnd/>
            <a:tailEnd/>
          </a:ln>
          <a:effectLst/>
        </p:spPr>
        <p:txBody>
          <a:bodyPr wrap="none" anchor="ctr"/>
          <a:lstStyle/>
          <a:p>
            <a:endParaRPr lang="en-US"/>
          </a:p>
        </p:txBody>
      </p:sp>
      <p:sp>
        <p:nvSpPr>
          <p:cNvPr id="15" name="AutoShape 22"/>
          <p:cNvSpPr>
            <a:spLocks noChangeArrowheads="1"/>
          </p:cNvSpPr>
          <p:nvPr/>
        </p:nvSpPr>
        <p:spPr bwMode="auto">
          <a:xfrm rot="5400000">
            <a:off x="5517617" y="6502395"/>
            <a:ext cx="457200" cy="152400"/>
          </a:xfrm>
          <a:prstGeom prst="rightArrow">
            <a:avLst>
              <a:gd name="adj1" fmla="val 50000"/>
              <a:gd name="adj2" fmla="val 75000"/>
            </a:avLst>
          </a:prstGeom>
          <a:solidFill>
            <a:srgbClr val="00FFFF"/>
          </a:solidFill>
          <a:ln w="9525">
            <a:solidFill>
              <a:schemeClr val="tx1"/>
            </a:solidFill>
            <a:miter lim="800000"/>
            <a:headEnd/>
            <a:tailEnd/>
          </a:ln>
          <a:effectLst/>
        </p:spPr>
        <p:txBody>
          <a:bodyPr wrap="none" anchor="ctr"/>
          <a:lstStyle/>
          <a:p>
            <a:endParaRPr lang="en-US"/>
          </a:p>
        </p:txBody>
      </p:sp>
      <p:sp>
        <p:nvSpPr>
          <p:cNvPr id="10" name="Subtitle 1"/>
          <p:cNvSpPr>
            <a:spLocks noGrp="1"/>
          </p:cNvSpPr>
          <p:nvPr>
            <p:ph type="subTitle" idx="1"/>
          </p:nvPr>
        </p:nvSpPr>
        <p:spPr>
          <a:xfrm>
            <a:off x="660401" y="160564"/>
            <a:ext cx="7771170" cy="685800"/>
          </a:xfrm>
        </p:spPr>
        <p:txBody>
          <a:bodyPr/>
          <a:lstStyle/>
          <a:p>
            <a:pPr algn="ctr"/>
            <a:r>
              <a:rPr lang="en-US" sz="3600" b="1" dirty="0" smtClean="0">
                <a:solidFill>
                  <a:schemeClr val="tx1">
                    <a:lumMod val="65000"/>
                    <a:lumOff val="35000"/>
                  </a:schemeClr>
                </a:solidFill>
                <a:latin typeface="Century Gothic" pitchFamily="34" charset="0"/>
                <a:cs typeface="Arial"/>
              </a:rPr>
              <a:t>Land Cover and Stormwater</a:t>
            </a:r>
          </a:p>
        </p:txBody>
      </p:sp>
      <p:cxnSp>
        <p:nvCxnSpPr>
          <p:cNvPr id="12" name="Straight Connector 11"/>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13339" y="160178"/>
            <a:ext cx="8544911"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tx1">
                    <a:lumMod val="65000"/>
                    <a:lumOff val="35000"/>
                  </a:schemeClr>
                </a:solidFill>
                <a:latin typeface="Century Gothic" pitchFamily="34" charset="0"/>
                <a:cs typeface="Arial"/>
              </a:rPr>
              <a:t>Understanding Stormwater Issues</a:t>
            </a:r>
          </a:p>
        </p:txBody>
      </p:sp>
      <p:pic>
        <p:nvPicPr>
          <p:cNvPr id="5122" name="Picture 2" descr="http://www.badwaterjournal.com/Bad_Water_Journal/Cannot_Continue_files/SDC10353.jpg"/>
          <p:cNvPicPr>
            <a:picLocks noChangeAspect="1" noChangeArrowheads="1"/>
          </p:cNvPicPr>
          <p:nvPr/>
        </p:nvPicPr>
        <p:blipFill>
          <a:blip r:embed="rId3"/>
          <a:srcRect/>
          <a:stretch>
            <a:fillRect/>
          </a:stretch>
        </p:blipFill>
        <p:spPr bwMode="auto">
          <a:xfrm>
            <a:off x="1447801" y="1458678"/>
            <a:ext cx="6227168" cy="4676890"/>
          </a:xfrm>
          <a:prstGeom prst="roundRect">
            <a:avLst/>
          </a:prstGeom>
          <a:noFill/>
        </p:spPr>
      </p:pic>
      <p:cxnSp>
        <p:nvCxnSpPr>
          <p:cNvPr id="4" name="Straight Connector 3"/>
          <p:cNvCxnSpPr/>
          <p:nvPr/>
        </p:nvCxnSpPr>
        <p:spPr>
          <a:xfrm>
            <a:off x="463344" y="79671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a:stretch>
            <a:fillRect/>
          </a:stretch>
        </p:blipFill>
        <p:spPr bwMode="auto">
          <a:xfrm>
            <a:off x="2362200" y="1353347"/>
            <a:ext cx="4415729" cy="5251137"/>
          </a:xfrm>
          <a:prstGeom prst="rect">
            <a:avLst/>
          </a:prstGeom>
          <a:noFill/>
          <a:ln w="9525">
            <a:noFill/>
            <a:miter lim="800000"/>
            <a:headEnd/>
            <a:tailEnd/>
          </a:ln>
        </p:spPr>
      </p:pic>
      <p:sp>
        <p:nvSpPr>
          <p:cNvPr id="5" name="Subtitle 2"/>
          <p:cNvSpPr txBox="1">
            <a:spLocks/>
          </p:cNvSpPr>
          <p:nvPr/>
        </p:nvSpPr>
        <p:spPr>
          <a:xfrm>
            <a:off x="313339" y="160178"/>
            <a:ext cx="8544911" cy="685800"/>
          </a:xfrm>
          <a:prstGeom prst="rect">
            <a:avLst/>
          </a:prstGeom>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600" b="1" dirty="0" smtClean="0">
                <a:solidFill>
                  <a:schemeClr val="tx1">
                    <a:lumMod val="65000"/>
                    <a:lumOff val="35000"/>
                  </a:schemeClr>
                </a:solidFill>
                <a:latin typeface="Century Gothic" pitchFamily="34" charset="0"/>
                <a:cs typeface="Arial"/>
              </a:rPr>
              <a:t>Understanding Stormwater Issues</a:t>
            </a:r>
          </a:p>
        </p:txBody>
      </p:sp>
      <p:cxnSp>
        <p:nvCxnSpPr>
          <p:cNvPr id="4" name="Straight Connector 3"/>
          <p:cNvCxnSpPr/>
          <p:nvPr/>
        </p:nvCxnSpPr>
        <p:spPr>
          <a:xfrm>
            <a:off x="463344" y="815769"/>
            <a:ext cx="8566968" cy="0"/>
          </a:xfrm>
          <a:prstGeom prst="line">
            <a:avLst/>
          </a:prstGeom>
          <a:ln w="12700">
            <a:solidFill>
              <a:srgbClr val="92D05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theme/theme1.xml><?xml version="1.0" encoding="utf-8"?>
<a:theme xmlns:a="http://schemas.openxmlformats.org/drawingml/2006/main" name="PHS_PP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PHS_PPTtemplate</Template>
  <TotalTime>3976</TotalTime>
  <Words>3921</Words>
  <Application>Microsoft Macintosh PowerPoint</Application>
  <PresentationFormat>On-screen Show (4:3)</PresentationFormat>
  <Paragraphs>245</Paragraphs>
  <Slides>39</Slides>
  <Notes>39</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39</vt:i4>
      </vt:variant>
    </vt:vector>
  </HeadingPairs>
  <TitlesOfParts>
    <vt:vector size="42" baseType="lpstr">
      <vt:lpstr>PHS_PPTtemplate</vt:lpstr>
      <vt:lpstr>1_Office Theme</vt:lpstr>
      <vt:lpstr>Photo House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 Have Learned: </vt:lpstr>
      <vt:lpstr>PowerPoint Presentation</vt:lpstr>
    </vt:vector>
  </TitlesOfParts>
  <Company>PHS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Emma Melvin</dc:creator>
  <cp:lastModifiedBy>Barry Lewis</cp:lastModifiedBy>
  <cp:revision>342</cp:revision>
  <cp:lastPrinted>2012-11-01T13:54:03Z</cp:lastPrinted>
  <dcterms:created xsi:type="dcterms:W3CDTF">2015-02-24T14:26:12Z</dcterms:created>
  <dcterms:modified xsi:type="dcterms:W3CDTF">2017-06-27T20:28:22Z</dcterms:modified>
</cp:coreProperties>
</file>